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4" r:id="rId1"/>
  </p:sldMasterIdLst>
  <p:notesMasterIdLst>
    <p:notesMasterId r:id="rId40"/>
  </p:notesMasterIdLst>
  <p:sldIdLst>
    <p:sldId id="257" r:id="rId2"/>
    <p:sldId id="270" r:id="rId3"/>
    <p:sldId id="259" r:id="rId4"/>
    <p:sldId id="256" r:id="rId5"/>
    <p:sldId id="260" r:id="rId6"/>
    <p:sldId id="258" r:id="rId7"/>
    <p:sldId id="262" r:id="rId8"/>
    <p:sldId id="263" r:id="rId9"/>
    <p:sldId id="261" r:id="rId10"/>
    <p:sldId id="264" r:id="rId11"/>
    <p:sldId id="267" r:id="rId12"/>
    <p:sldId id="268" r:id="rId13"/>
    <p:sldId id="269" r:id="rId14"/>
    <p:sldId id="296" r:id="rId15"/>
    <p:sldId id="271" r:id="rId16"/>
    <p:sldId id="272" r:id="rId17"/>
    <p:sldId id="274" r:id="rId18"/>
    <p:sldId id="273" r:id="rId19"/>
    <p:sldId id="275" r:id="rId20"/>
    <p:sldId id="276" r:id="rId21"/>
    <p:sldId id="283" r:id="rId22"/>
    <p:sldId id="282" r:id="rId23"/>
    <p:sldId id="285" r:id="rId24"/>
    <p:sldId id="278" r:id="rId25"/>
    <p:sldId id="279" r:id="rId26"/>
    <p:sldId id="284" r:id="rId27"/>
    <p:sldId id="280" r:id="rId28"/>
    <p:sldId id="281" r:id="rId29"/>
    <p:sldId id="286" r:id="rId30"/>
    <p:sldId id="287" r:id="rId31"/>
    <p:sldId id="288" r:id="rId32"/>
    <p:sldId id="289" r:id="rId33"/>
    <p:sldId id="290" r:id="rId34"/>
    <p:sldId id="292" r:id="rId35"/>
    <p:sldId id="291" r:id="rId36"/>
    <p:sldId id="293" r:id="rId37"/>
    <p:sldId id="294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5C828"/>
    <a:srgbClr val="E8E8E8"/>
    <a:srgbClr val="C0EF8B"/>
    <a:srgbClr val="81E638"/>
    <a:srgbClr val="FF3E50"/>
    <a:srgbClr val="71C9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400" autoAdjust="0"/>
    <p:restoredTop sz="99810" autoAdjust="0"/>
  </p:normalViewPr>
  <p:slideViewPr>
    <p:cSldViewPr snapToGrid="0" snapToObjects="1">
      <p:cViewPr>
        <p:scale>
          <a:sx n="90" d="100"/>
          <a:sy n="90" d="100"/>
        </p:scale>
        <p:origin x="-992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ugustamodestino:Desktop:19-09-2011_EDTA_Blood_Nate_Hell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ugustamodestino:Desktop:08-09-2011_EDTA_HEPARIN_Blood.xls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ugustamodestino:Desktop:19-09-2011_EDTA_Blood_Nate_Helle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ugustamodestino:Desktop:THROMBIN%20PAPER:09-12-2011_Calibration%20in%20Blood_buffer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 sz="1400" dirty="0">
                <a:latin typeface="Arial"/>
                <a:cs typeface="Arial"/>
              </a:rPr>
              <a:t>Fresh Blood Thrombin Assay with EDTA</a:t>
            </a:r>
            <a:r>
              <a:rPr lang="en-US" sz="1400" dirty="0" smtClean="0">
                <a:latin typeface="Arial"/>
                <a:cs typeface="Arial"/>
              </a:rPr>
              <a:t> </a:t>
            </a:r>
          </a:p>
          <a:p>
            <a:pPr>
              <a:defRPr>
                <a:latin typeface="Arial"/>
                <a:cs typeface="Arial"/>
              </a:defRPr>
            </a:pPr>
            <a:endParaRPr lang="en-US" sz="1400" dirty="0" smtClean="0">
              <a:latin typeface="Arial"/>
              <a:cs typeface="Arial"/>
            </a:endParaRPr>
          </a:p>
          <a:p>
            <a:pPr>
              <a:defRPr>
                <a:latin typeface="Arial"/>
                <a:cs typeface="Arial"/>
              </a:defRPr>
            </a:pPr>
            <a:endParaRPr lang="en-US" dirty="0"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86300331918648"/>
          <c:y val="0.0687661795191782"/>
        </c:manualLayout>
      </c:layout>
    </c:title>
    <c:plotArea>
      <c:layout>
        <c:manualLayout>
          <c:layoutTarget val="inner"/>
          <c:xMode val="edge"/>
          <c:yMode val="edge"/>
          <c:x val="0.110201202356132"/>
          <c:y val="0.129695962673487"/>
          <c:w val="0.856338320357308"/>
          <c:h val="0.695062508297723"/>
        </c:manualLayout>
      </c:layout>
      <c:scatterChart>
        <c:scatterStyle val="lineMarker"/>
        <c:ser>
          <c:idx val="0"/>
          <c:order val="0"/>
          <c:tx>
            <c:v>Blood EDTA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Average!$J$3:$J$15</c:f>
                <c:numCache>
                  <c:formatCode>General</c:formatCode>
                  <c:ptCount val="13"/>
                  <c:pt idx="0">
                    <c:v>3020.760169228928</c:v>
                  </c:pt>
                  <c:pt idx="1">
                    <c:v>158878.408451243</c:v>
                  </c:pt>
                  <c:pt idx="2">
                    <c:v>445511.2132730266</c:v>
                  </c:pt>
                  <c:pt idx="3">
                    <c:v>1.62540853882263E6</c:v>
                  </c:pt>
                  <c:pt idx="4">
                    <c:v>1.64019131319012E6</c:v>
                  </c:pt>
                  <c:pt idx="5">
                    <c:v>2.71368547304848E6</c:v>
                  </c:pt>
                  <c:pt idx="6">
                    <c:v>1.97078296669928E6</c:v>
                  </c:pt>
                  <c:pt idx="7">
                    <c:v>1.39310840485368E6</c:v>
                  </c:pt>
                  <c:pt idx="8">
                    <c:v>1.59189903130491E6</c:v>
                  </c:pt>
                  <c:pt idx="9">
                    <c:v>510878.9925530007</c:v>
                  </c:pt>
                  <c:pt idx="10">
                    <c:v>1.59256852000534E6</c:v>
                  </c:pt>
                  <c:pt idx="11">
                    <c:v>101148.7966216109</c:v>
                  </c:pt>
                  <c:pt idx="12">
                    <c:v>1.27087014848314E6</c:v>
                  </c:pt>
                </c:numCache>
              </c:numRef>
            </c:plus>
            <c:minus>
              <c:numRef>
                <c:f>Average!$J$3:$J$15</c:f>
                <c:numCache>
                  <c:formatCode>General</c:formatCode>
                  <c:ptCount val="13"/>
                  <c:pt idx="0">
                    <c:v>3020.760169228928</c:v>
                  </c:pt>
                  <c:pt idx="1">
                    <c:v>158878.408451243</c:v>
                  </c:pt>
                  <c:pt idx="2">
                    <c:v>445511.2132730266</c:v>
                  </c:pt>
                  <c:pt idx="3">
                    <c:v>1.62540853882263E6</c:v>
                  </c:pt>
                  <c:pt idx="4">
                    <c:v>1.64019131319012E6</c:v>
                  </c:pt>
                  <c:pt idx="5">
                    <c:v>2.71368547304848E6</c:v>
                  </c:pt>
                  <c:pt idx="6">
                    <c:v>1.97078296669928E6</c:v>
                  </c:pt>
                  <c:pt idx="7">
                    <c:v>1.39310840485368E6</c:v>
                  </c:pt>
                  <c:pt idx="8">
                    <c:v>1.59189903130491E6</c:v>
                  </c:pt>
                  <c:pt idx="9">
                    <c:v>510878.9925530007</c:v>
                  </c:pt>
                  <c:pt idx="10">
                    <c:v>1.59256852000534E6</c:v>
                  </c:pt>
                  <c:pt idx="11">
                    <c:v>101148.7966216109</c:v>
                  </c:pt>
                  <c:pt idx="12">
                    <c:v>1.27087014848314E6</c:v>
                  </c:pt>
                </c:numCache>
              </c:numRef>
            </c:minus>
          </c:errBars>
          <c:xVal>
            <c:numRef>
              <c:f>Average!$H$3:$H$15</c:f>
              <c:numCache>
                <c:formatCode>General</c:formatCode>
                <c:ptCount val="13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40.0</c:v>
                </c:pt>
                <c:pt idx="12">
                  <c:v>42.0</c:v>
                </c:pt>
              </c:numCache>
            </c:numRef>
          </c:xVal>
          <c:yVal>
            <c:numRef>
              <c:f>Average!$I$3:$I$15</c:f>
              <c:numCache>
                <c:formatCode>0</c:formatCode>
                <c:ptCount val="13"/>
                <c:pt idx="0">
                  <c:v>2.58183E6</c:v>
                </c:pt>
                <c:pt idx="1">
                  <c:v>2.8808512E6</c:v>
                </c:pt>
                <c:pt idx="2">
                  <c:v>3.236558E6</c:v>
                </c:pt>
                <c:pt idx="3">
                  <c:v>4.2960994E6</c:v>
                </c:pt>
                <c:pt idx="4">
                  <c:v>5.7088616E6</c:v>
                </c:pt>
                <c:pt idx="5">
                  <c:v>7.0162366E6</c:v>
                </c:pt>
                <c:pt idx="6">
                  <c:v>8.8095812E6</c:v>
                </c:pt>
                <c:pt idx="7">
                  <c:v>9.2908316E6</c:v>
                </c:pt>
                <c:pt idx="8">
                  <c:v>9.8178766E6</c:v>
                </c:pt>
                <c:pt idx="9">
                  <c:v>1.02784372E7</c:v>
                </c:pt>
                <c:pt idx="10">
                  <c:v>1.0386138E7</c:v>
                </c:pt>
                <c:pt idx="11">
                  <c:v>5.213103E6</c:v>
                </c:pt>
                <c:pt idx="12">
                  <c:v>8.9683145E6</c:v>
                </c:pt>
              </c:numCache>
            </c:numRef>
          </c:yVal>
        </c:ser>
        <c:axId val="520874968"/>
        <c:axId val="645903960"/>
      </c:scatterChart>
      <c:valAx>
        <c:axId val="520874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Reaction Time (mins)</a:t>
                </a:r>
              </a:p>
            </c:rich>
          </c:tx>
          <c:layout>
            <c:manualLayout>
              <c:xMode val="edge"/>
              <c:yMode val="edge"/>
              <c:x val="0.372728933215658"/>
              <c:y val="0.918474415293197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645903960"/>
        <c:crosses val="autoZero"/>
        <c:crossBetween val="midCat"/>
      </c:valAx>
      <c:valAx>
        <c:axId val="6459039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Fluorescence x 10^6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520874968"/>
        <c:crosses val="autoZero"/>
        <c:crossBetween val="midCat"/>
        <c:dispUnits>
          <c:builtInUnit val="millions"/>
        </c:dispUnits>
      </c:valAx>
      <c:spPr>
        <a:ln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sz="1400">
                <a:latin typeface="Arial"/>
                <a:cs typeface="Arial"/>
              </a:defRPr>
            </a:pPr>
            <a:r>
              <a:rPr lang="en-US" sz="1400" dirty="0" smtClean="0">
                <a:latin typeface="Arial"/>
                <a:cs typeface="Arial"/>
              </a:rPr>
              <a:t>HEP</a:t>
            </a:r>
            <a:r>
              <a:rPr lang="en-US" sz="1400" baseline="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Blood </a:t>
            </a:r>
            <a:r>
              <a:rPr lang="en-US" sz="1400" dirty="0">
                <a:latin typeface="Arial"/>
                <a:cs typeface="Arial"/>
              </a:rPr>
              <a:t>Thrombin Assay with EDTA 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196060967957"/>
          <c:y val="0.155518885334646"/>
          <c:w val="0.833841193808755"/>
          <c:h val="0.692781088452014"/>
        </c:manualLayout>
      </c:layout>
      <c:scatterChart>
        <c:scatterStyle val="lineMarker"/>
        <c:ser>
          <c:idx val="0"/>
          <c:order val="0"/>
          <c:tx>
            <c:v>HEP-Blood EDTA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'Average '!$L$2:$L$14</c:f>
                <c:numCache>
                  <c:formatCode>General</c:formatCode>
                  <c:ptCount val="13"/>
                  <c:pt idx="0">
                    <c:v>4932.2112200849</c:v>
                  </c:pt>
                  <c:pt idx="1">
                    <c:v>148806.3794600214</c:v>
                  </c:pt>
                  <c:pt idx="2">
                    <c:v>170452.3322457045</c:v>
                  </c:pt>
                  <c:pt idx="3">
                    <c:v>49124.12230261146</c:v>
                  </c:pt>
                  <c:pt idx="4">
                    <c:v>91284.65702405855</c:v>
                  </c:pt>
                  <c:pt idx="5">
                    <c:v>149560.4381314794</c:v>
                  </c:pt>
                  <c:pt idx="6">
                    <c:v>102586.4861291114</c:v>
                  </c:pt>
                  <c:pt idx="7">
                    <c:v>259834.30634294</c:v>
                  </c:pt>
                  <c:pt idx="8">
                    <c:v>187407.904330414</c:v>
                  </c:pt>
                  <c:pt idx="9">
                    <c:v>173068.0616506683</c:v>
                  </c:pt>
                  <c:pt idx="10">
                    <c:v>307447.7657182128</c:v>
                  </c:pt>
                  <c:pt idx="11">
                    <c:v>551911.2676944348</c:v>
                  </c:pt>
                  <c:pt idx="12">
                    <c:v>450229.8782452345</c:v>
                  </c:pt>
                </c:numCache>
              </c:numRef>
            </c:plus>
            <c:minus>
              <c:numRef>
                <c:f>'Average '!$L$2:$L$14</c:f>
                <c:numCache>
                  <c:formatCode>General</c:formatCode>
                  <c:ptCount val="13"/>
                  <c:pt idx="0">
                    <c:v>4932.2112200849</c:v>
                  </c:pt>
                  <c:pt idx="1">
                    <c:v>148806.3794600214</c:v>
                  </c:pt>
                  <c:pt idx="2">
                    <c:v>170452.3322457045</c:v>
                  </c:pt>
                  <c:pt idx="3">
                    <c:v>49124.12230261146</c:v>
                  </c:pt>
                  <c:pt idx="4">
                    <c:v>91284.65702405855</c:v>
                  </c:pt>
                  <c:pt idx="5">
                    <c:v>149560.4381314794</c:v>
                  </c:pt>
                  <c:pt idx="6">
                    <c:v>102586.4861291114</c:v>
                  </c:pt>
                  <c:pt idx="7">
                    <c:v>259834.30634294</c:v>
                  </c:pt>
                  <c:pt idx="8">
                    <c:v>187407.904330414</c:v>
                  </c:pt>
                  <c:pt idx="9">
                    <c:v>173068.0616506683</c:v>
                  </c:pt>
                  <c:pt idx="10">
                    <c:v>307447.7657182128</c:v>
                  </c:pt>
                  <c:pt idx="11">
                    <c:v>551911.2676944348</c:v>
                  </c:pt>
                  <c:pt idx="12">
                    <c:v>450229.8782452345</c:v>
                  </c:pt>
                </c:numCache>
              </c:numRef>
            </c:minus>
          </c:errBars>
          <c:xVal>
            <c:numRef>
              <c:f>'Average '!$J$2:$J$14</c:f>
              <c:numCache>
                <c:formatCode>General</c:formatCode>
                <c:ptCount val="13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27.0</c:v>
                </c:pt>
                <c:pt idx="10">
                  <c:v>30.0</c:v>
                </c:pt>
                <c:pt idx="11">
                  <c:v>40.0</c:v>
                </c:pt>
                <c:pt idx="12">
                  <c:v>42.0</c:v>
                </c:pt>
              </c:numCache>
            </c:numRef>
          </c:xVal>
          <c:yVal>
            <c:numRef>
              <c:f>'Average '!$K$2:$K$14</c:f>
              <c:numCache>
                <c:formatCode>0</c:formatCode>
                <c:ptCount val="13"/>
                <c:pt idx="0">
                  <c:v>2.5090396E6</c:v>
                </c:pt>
                <c:pt idx="1">
                  <c:v>2.614092E6</c:v>
                </c:pt>
                <c:pt idx="2">
                  <c:v>2.610324E6</c:v>
                </c:pt>
                <c:pt idx="3">
                  <c:v>2.7106672E6</c:v>
                </c:pt>
                <c:pt idx="4">
                  <c:v>2.796876E6</c:v>
                </c:pt>
                <c:pt idx="5">
                  <c:v>2.810164E6</c:v>
                </c:pt>
                <c:pt idx="6">
                  <c:v>2.7557964E6</c:v>
                </c:pt>
                <c:pt idx="7">
                  <c:v>2.7485206E6</c:v>
                </c:pt>
                <c:pt idx="8">
                  <c:v>2.7197874E6</c:v>
                </c:pt>
                <c:pt idx="9">
                  <c:v>2.8000936E6</c:v>
                </c:pt>
                <c:pt idx="10">
                  <c:v>2.9842416E6</c:v>
                </c:pt>
                <c:pt idx="11">
                  <c:v>5.4768572E6</c:v>
                </c:pt>
                <c:pt idx="12">
                  <c:v>9.249753E6</c:v>
                </c:pt>
              </c:numCache>
            </c:numRef>
          </c:yVal>
        </c:ser>
        <c:axId val="494828664"/>
        <c:axId val="494905272"/>
      </c:scatterChart>
      <c:valAx>
        <c:axId val="494828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Reaction Time (mins)</a:t>
                </a:r>
              </a:p>
            </c:rich>
          </c:tx>
          <c:layout>
            <c:manualLayout>
              <c:xMode val="edge"/>
              <c:yMode val="edge"/>
              <c:x val="0.355231261259438"/>
              <c:y val="0.94086738173476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4905272"/>
        <c:crosses val="autoZero"/>
        <c:crossBetween val="midCat"/>
      </c:valAx>
      <c:valAx>
        <c:axId val="4949052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Fluorescence x 10^6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>
                <a:latin typeface="Arial"/>
                <a:cs typeface="Arial"/>
              </a:defRPr>
            </a:pPr>
            <a:endParaRPr lang="en-US"/>
          </a:p>
        </c:txPr>
        <c:crossAx val="494828664"/>
        <c:crosses val="autoZero"/>
        <c:crossBetween val="midCat"/>
        <c:dispUnits>
          <c:builtInUnit val="millions"/>
        </c:dispUnits>
      </c:valAx>
      <c:spPr>
        <a:solidFill>
          <a:srgbClr val="FFFFFF"/>
        </a:solidFill>
        <a:ln w="25400">
          <a:noFill/>
        </a:ln>
      </c:spPr>
    </c:plotArea>
    <c:legend>
      <c:legendPos val="l"/>
      <c:layout>
        <c:manualLayout>
          <c:xMode val="edge"/>
          <c:yMode val="edge"/>
          <c:x val="0.180944072222335"/>
          <c:y val="0.188348626697253"/>
          <c:w val="0.244340627087424"/>
          <c:h val="0.0666144808070866"/>
        </c:manualLayout>
      </c:layout>
      <c:spPr>
        <a:noFill/>
        <a:ln w="25400">
          <a:noFill/>
        </a:ln>
      </c:spPr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400">
                <a:latin typeface="Arial"/>
                <a:cs typeface="Arial"/>
              </a:defRPr>
            </a:pPr>
            <a:r>
              <a:rPr lang="en-US" sz="1400" dirty="0" smtClean="0">
                <a:latin typeface="Arial"/>
                <a:cs typeface="Arial"/>
              </a:rPr>
              <a:t>Aspirin Fresh </a:t>
            </a:r>
            <a:r>
              <a:rPr lang="en-US" sz="1400" dirty="0">
                <a:latin typeface="Arial"/>
                <a:cs typeface="Arial"/>
              </a:rPr>
              <a:t>Blood Thrombin Assay with EDTA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0201205490907"/>
          <c:y val="0.119571108080764"/>
          <c:w val="0.833841193808755"/>
          <c:h val="0.692781088452014"/>
        </c:manualLayout>
      </c:layout>
      <c:scatterChart>
        <c:scatterStyle val="lineMarker"/>
        <c:ser>
          <c:idx val="1"/>
          <c:order val="0"/>
          <c:tx>
            <c:v>Blood-Aspirin EDTA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Average!$F$20:$F$32</c:f>
                <c:numCache>
                  <c:formatCode>General</c:formatCode>
                  <c:ptCount val="13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4">
                    <c:v>0.0</c:v>
                  </c:pt>
                  <c:pt idx="5">
                    <c:v>0.0</c:v>
                  </c:pt>
                  <c:pt idx="6">
                    <c:v>0.0</c:v>
                  </c:pt>
                  <c:pt idx="7">
                    <c:v>0.0</c:v>
                  </c:pt>
                  <c:pt idx="8">
                    <c:v>0.0</c:v>
                  </c:pt>
                  <c:pt idx="9">
                    <c:v>0.0</c:v>
                  </c:pt>
                  <c:pt idx="10">
                    <c:v>0.0</c:v>
                  </c:pt>
                  <c:pt idx="11">
                    <c:v>97317.12639572684</c:v>
                  </c:pt>
                  <c:pt idx="12">
                    <c:v>597042.7822677366</c:v>
                  </c:pt>
                </c:numCache>
              </c:numRef>
            </c:plus>
            <c:minus>
              <c:numRef>
                <c:f>Average!$F$20:$F$32</c:f>
                <c:numCache>
                  <c:formatCode>General</c:formatCode>
                  <c:ptCount val="13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4">
                    <c:v>0.0</c:v>
                  </c:pt>
                  <c:pt idx="5">
                    <c:v>0.0</c:v>
                  </c:pt>
                  <c:pt idx="6">
                    <c:v>0.0</c:v>
                  </c:pt>
                  <c:pt idx="7">
                    <c:v>0.0</c:v>
                  </c:pt>
                  <c:pt idx="8">
                    <c:v>0.0</c:v>
                  </c:pt>
                  <c:pt idx="9">
                    <c:v>0.0</c:v>
                  </c:pt>
                  <c:pt idx="10">
                    <c:v>0.0</c:v>
                  </c:pt>
                  <c:pt idx="11">
                    <c:v>97317.12639572684</c:v>
                  </c:pt>
                  <c:pt idx="12">
                    <c:v>597042.7822677366</c:v>
                  </c:pt>
                </c:numCache>
              </c:numRef>
            </c:minus>
          </c:errBars>
          <c:xVal>
            <c:numRef>
              <c:f>Average!$C$20:$C$32</c:f>
              <c:numCache>
                <c:formatCode>General</c:formatCode>
                <c:ptCount val="13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  <c:pt idx="4">
                  <c:v>12.0</c:v>
                </c:pt>
                <c:pt idx="5">
                  <c:v>15.0</c:v>
                </c:pt>
                <c:pt idx="6">
                  <c:v>18.0</c:v>
                </c:pt>
                <c:pt idx="7">
                  <c:v>21.0</c:v>
                </c:pt>
                <c:pt idx="8">
                  <c:v>24.0</c:v>
                </c:pt>
                <c:pt idx="9">
                  <c:v>29.0</c:v>
                </c:pt>
                <c:pt idx="10">
                  <c:v>34.0</c:v>
                </c:pt>
                <c:pt idx="11">
                  <c:v>40.0</c:v>
                </c:pt>
                <c:pt idx="12">
                  <c:v>42.0</c:v>
                </c:pt>
              </c:numCache>
            </c:numRef>
          </c:xVal>
          <c:yVal>
            <c:numRef>
              <c:f>Average!$D$20:$D$32</c:f>
              <c:numCache>
                <c:formatCode>0</c:formatCode>
                <c:ptCount val="13"/>
                <c:pt idx="0">
                  <c:v>2.36751E6</c:v>
                </c:pt>
                <c:pt idx="1">
                  <c:v>2.4405E6</c:v>
                </c:pt>
                <c:pt idx="2">
                  <c:v>2.3382488E6</c:v>
                </c:pt>
                <c:pt idx="3">
                  <c:v>2.30675E6</c:v>
                </c:pt>
                <c:pt idx="4">
                  <c:v>2.2050208E6</c:v>
                </c:pt>
                <c:pt idx="5">
                  <c:v>2.582526E6</c:v>
                </c:pt>
                <c:pt idx="6">
                  <c:v>4.4836232E6</c:v>
                </c:pt>
                <c:pt idx="7">
                  <c:v>4.384272E6</c:v>
                </c:pt>
                <c:pt idx="8">
                  <c:v>9.2361592E6</c:v>
                </c:pt>
                <c:pt idx="9">
                  <c:v>1.0849174E7</c:v>
                </c:pt>
                <c:pt idx="10">
                  <c:v>1.14068928E7</c:v>
                </c:pt>
                <c:pt idx="11">
                  <c:v>3.2426696E6</c:v>
                </c:pt>
                <c:pt idx="12">
                  <c:v>9.485075E6</c:v>
                </c:pt>
              </c:numCache>
            </c:numRef>
          </c:yVal>
        </c:ser>
        <c:axId val="637266376"/>
        <c:axId val="637370584"/>
      </c:scatterChart>
      <c:valAx>
        <c:axId val="637266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Reaction Time (mins)</a:t>
                </a:r>
              </a:p>
            </c:rich>
          </c:tx>
          <c:layout>
            <c:manualLayout>
              <c:xMode val="edge"/>
              <c:yMode val="edge"/>
              <c:x val="0.379567625949411"/>
              <c:y val="0.88514942400801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637370584"/>
        <c:crosses val="autoZero"/>
        <c:crossBetween val="midCat"/>
      </c:valAx>
      <c:valAx>
        <c:axId val="6373705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Fluorescence x 10^6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637266376"/>
        <c:crosses val="autoZero"/>
        <c:crossBetween val="midCat"/>
        <c:dispUnits>
          <c:builtInUnit val="millions"/>
        </c:dispUnits>
      </c:valAx>
    </c:plotArea>
    <c:legend>
      <c:legendPos val="l"/>
      <c:layout>
        <c:manualLayout>
          <c:xMode val="edge"/>
          <c:yMode val="edge"/>
          <c:x val="0.180944072222335"/>
          <c:y val="0.188348626697253"/>
          <c:w val="0.232408194550902"/>
          <c:h val="0.0952698719922579"/>
        </c:manualLayout>
      </c:layout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 sz="1400">
                <a:latin typeface="Arial"/>
                <a:cs typeface="Arial"/>
              </a:defRPr>
            </a:pPr>
            <a:r>
              <a:rPr lang="en-US" sz="1400">
                <a:latin typeface="Arial"/>
                <a:cs typeface="Arial"/>
              </a:rPr>
              <a:t>Thrombin Calibration Curve in Citrate</a:t>
            </a:r>
            <a:r>
              <a:rPr lang="en-US" sz="1400" baseline="0">
                <a:latin typeface="Arial"/>
                <a:cs typeface="Arial"/>
              </a:rPr>
              <a:t> Blood</a:t>
            </a:r>
            <a:endParaRPr lang="en-US" sz="1400"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62816272965879"/>
          <c:y val="0.0625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945375157572"/>
          <c:y val="0.182862635334646"/>
          <c:w val="0.840648555821474"/>
          <c:h val="0.68190749182667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396811961004874"/>
                  <c:y val="-0.192363499792789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>
                      <a:latin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linear"/>
          </c:trendline>
          <c:errBars>
            <c:errDir val="y"/>
            <c:errBarType val="both"/>
            <c:errValType val="cust"/>
            <c:plus>
              <c:numRef>
                <c:f>Graph_Augusta!$E$37:$E$50</c:f>
                <c:numCache>
                  <c:formatCode>General</c:formatCode>
                  <c:ptCount val="14"/>
                  <c:pt idx="0">
                    <c:v>2.52921474886575E6</c:v>
                  </c:pt>
                  <c:pt idx="1">
                    <c:v>0.0</c:v>
                  </c:pt>
                  <c:pt idx="2">
                    <c:v>1.68360003280173E6</c:v>
                  </c:pt>
                  <c:pt idx="3">
                    <c:v>0.0</c:v>
                  </c:pt>
                  <c:pt idx="4">
                    <c:v>288044.1899570815</c:v>
                  </c:pt>
                  <c:pt idx="5">
                    <c:v>77231.33401205271</c:v>
                  </c:pt>
                  <c:pt idx="7">
                    <c:v>66405.81203479104</c:v>
                  </c:pt>
                  <c:pt idx="9">
                    <c:v>21695.45026036565</c:v>
                  </c:pt>
                  <c:pt idx="10">
                    <c:v>0.0</c:v>
                  </c:pt>
                  <c:pt idx="11">
                    <c:v>0.0</c:v>
                  </c:pt>
                  <c:pt idx="12">
                    <c:v>0.0</c:v>
                  </c:pt>
                  <c:pt idx="13">
                    <c:v>0.0</c:v>
                  </c:pt>
                </c:numCache>
              </c:numRef>
            </c:plus>
            <c:minus>
              <c:numRef>
                <c:f>Graph_Augusta!$E$37:$E$50</c:f>
                <c:numCache>
                  <c:formatCode>General</c:formatCode>
                  <c:ptCount val="14"/>
                  <c:pt idx="0">
                    <c:v>2.52921474886575E6</c:v>
                  </c:pt>
                  <c:pt idx="1">
                    <c:v>0.0</c:v>
                  </c:pt>
                  <c:pt idx="2">
                    <c:v>1.68360003280173E6</c:v>
                  </c:pt>
                  <c:pt idx="3">
                    <c:v>0.0</c:v>
                  </c:pt>
                  <c:pt idx="4">
                    <c:v>288044.1899570815</c:v>
                  </c:pt>
                  <c:pt idx="5">
                    <c:v>77231.33401205271</c:v>
                  </c:pt>
                  <c:pt idx="7">
                    <c:v>66405.81203479104</c:v>
                  </c:pt>
                  <c:pt idx="9">
                    <c:v>21695.45026036565</c:v>
                  </c:pt>
                  <c:pt idx="10">
                    <c:v>0.0</c:v>
                  </c:pt>
                  <c:pt idx="11">
                    <c:v>0.0</c:v>
                  </c:pt>
                  <c:pt idx="12">
                    <c:v>0.0</c:v>
                  </c:pt>
                  <c:pt idx="13">
                    <c:v>0.0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Graph_Augusta!$C$37:$C$46</c:f>
              <c:numCache>
                <c:formatCode>General</c:formatCode>
                <c:ptCount val="10"/>
                <c:pt idx="0">
                  <c:v>600.0</c:v>
                </c:pt>
                <c:pt idx="2">
                  <c:v>500.0</c:v>
                </c:pt>
                <c:pt idx="3">
                  <c:v>400.0</c:v>
                </c:pt>
                <c:pt idx="4">
                  <c:v>300.0</c:v>
                </c:pt>
                <c:pt idx="5">
                  <c:v>200.0</c:v>
                </c:pt>
                <c:pt idx="7">
                  <c:v>100.0</c:v>
                </c:pt>
                <c:pt idx="9">
                  <c:v>30.0</c:v>
                </c:pt>
              </c:numCache>
            </c:numRef>
          </c:xVal>
          <c:yVal>
            <c:numRef>
              <c:f>Graph_Augusta!$D$37:$D$46</c:f>
              <c:numCache>
                <c:formatCode>General</c:formatCode>
                <c:ptCount val="10"/>
                <c:pt idx="0" formatCode="0">
                  <c:v>1.3179664E7</c:v>
                </c:pt>
                <c:pt idx="2" formatCode="0">
                  <c:v>1.0066469E7</c:v>
                </c:pt>
                <c:pt idx="3" formatCode="0">
                  <c:v>8.9796168E6</c:v>
                </c:pt>
                <c:pt idx="4" formatCode="0">
                  <c:v>8.8065892E6</c:v>
                </c:pt>
                <c:pt idx="5" formatCode="0">
                  <c:v>7.021682E6</c:v>
                </c:pt>
                <c:pt idx="7" formatCode="0">
                  <c:v>6.0646648E6</c:v>
                </c:pt>
                <c:pt idx="9" formatCode="0">
                  <c:v>5.380849E6</c:v>
                </c:pt>
              </c:numCache>
            </c:numRef>
          </c:yVal>
        </c:ser>
        <c:axId val="607385224"/>
        <c:axId val="607359720"/>
      </c:scatterChart>
      <c:valAx>
        <c:axId val="607385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Thrombin</a:t>
                </a:r>
                <a:r>
                  <a:rPr lang="en-US" baseline="0">
                    <a:latin typeface="Arial"/>
                    <a:cs typeface="Arial"/>
                  </a:rPr>
                  <a:t> Concentration </a:t>
                </a:r>
                <a:r>
                  <a:rPr lang="en-US">
                    <a:latin typeface="Arial"/>
                    <a:cs typeface="Arial"/>
                  </a:rPr>
                  <a:t>(nM)</a:t>
                </a:r>
              </a:p>
            </c:rich>
          </c:tx>
          <c:layout>
            <c:manualLayout>
              <c:xMode val="edge"/>
              <c:yMode val="edge"/>
              <c:x val="0.35523134608174"/>
              <c:y val="0.9408674368006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7359720"/>
        <c:crosses val="autoZero"/>
        <c:crossBetween val="midCat"/>
      </c:valAx>
      <c:valAx>
        <c:axId val="607359720"/>
        <c:scaling>
          <c:orientation val="minMax"/>
          <c:min val="4.0E6"/>
        </c:scaling>
        <c:axPos val="l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Fluorescence x 10^6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>
                <a:latin typeface="Arial"/>
                <a:cs typeface="Arial"/>
              </a:defRPr>
            </a:pPr>
            <a:endParaRPr lang="en-US"/>
          </a:p>
        </c:txPr>
        <c:crossAx val="607385224"/>
        <c:crosses val="autoZero"/>
        <c:crossBetween val="midCat"/>
        <c:dispUnits>
          <c:builtInUnit val="millions"/>
        </c:dispUnits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0.82262</cdr:x>
      <cdr:y>0.87614</cdr:y>
    </cdr:from>
    <cdr:to>
      <cdr:x>1</cdr:x>
      <cdr:y>0.9439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064000" y="2848507"/>
          <a:ext cx="876300" cy="2202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US"/>
        </a:p>
      </cdr:txBody>
    </cdr:sp>
  </cdr:relSizeAnchor>
  <cdr:relSizeAnchor xmlns:cdr="http://schemas.openxmlformats.org/drawingml/2006/chartDrawing">
    <cdr:from>
      <cdr:x>0.82912</cdr:x>
      <cdr:y>0.42427</cdr:y>
    </cdr:from>
    <cdr:to>
      <cdr:x>0.94304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96118" y="1379379"/>
          <a:ext cx="56278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"/>
              <a:cs typeface="Arial"/>
            </a:rPr>
            <a:t>Buffer</a:t>
          </a:r>
          <a:endParaRPr lang="en-US" sz="1000" dirty="0"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A97E-76A3-F948-B88B-17D124D2B3F4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D223-EF39-BE47-8741-7D72F3ED3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D846-672D-874B-A6CB-EA744B06CE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5D223-EF39-BE47-8741-7D72F3ED3D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5D223-EF39-BE47-8741-7D72F3ED3DC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313C-D34B-004A-923A-EF3EBBCB9F65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3F44-9202-B644-8338-2F7232BF3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Thrombin Assay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85627" y="709227"/>
            <a:ext cx="5658373" cy="4124582"/>
            <a:chOff x="3783948" y="1168667"/>
            <a:chExt cx="5201173" cy="3644721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3783948" y="1168667"/>
            <a:ext cx="5080652" cy="3427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7918613" y="4104333"/>
              <a:ext cx="1066508" cy="22028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08407" y="1982568"/>
              <a:ext cx="945987" cy="21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latin typeface="Arial"/>
                  <a:cs typeface="Arial"/>
                </a:rPr>
                <a:t>Calibration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7474744" y="4563269"/>
              <a:ext cx="342900" cy="1588"/>
            </a:xfrm>
            <a:prstGeom prst="line">
              <a:avLst/>
            </a:prstGeom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236244" y="4563269"/>
              <a:ext cx="342900" cy="1588"/>
            </a:xfrm>
            <a:prstGeom prst="line">
              <a:avLst/>
            </a:prstGeom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8"/>
            <p:cNvSpPr txBox="1">
              <a:spLocks noChangeArrowheads="1"/>
            </p:cNvSpPr>
            <p:nvPr/>
          </p:nvSpPr>
          <p:spPr bwMode="auto">
            <a:xfrm>
              <a:off x="5016500" y="4595813"/>
              <a:ext cx="2020888" cy="217575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>
                  <a:latin typeface="Arial"/>
                  <a:ea typeface="Arial" charset="0"/>
                  <a:cs typeface="Arial"/>
                </a:rPr>
                <a:t>Blood + T2 Substrate + EDTA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406900" y="4733925"/>
              <a:ext cx="609600" cy="1588"/>
            </a:xfrm>
            <a:prstGeom prst="line">
              <a:avLst/>
            </a:prstGeom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37388" y="4733925"/>
              <a:ext cx="609600" cy="1588"/>
            </a:xfrm>
            <a:prstGeom prst="line">
              <a:avLst/>
            </a:prstGeom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918612" y="1663527"/>
              <a:ext cx="945988" cy="188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65200"/>
            <a:ext cx="3179545" cy="533735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1" y="1717229"/>
          <a:ext cx="3179544" cy="2529840"/>
        </p:xfrm>
        <a:graphic>
          <a:graphicData uri="http://schemas.openxmlformats.org/drawingml/2006/table">
            <a:tbl>
              <a:tblPr/>
              <a:tblGrid>
                <a:gridCol w="375208"/>
                <a:gridCol w="1012012"/>
                <a:gridCol w="896909"/>
                <a:gridCol w="89541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Sample Vol 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Subst Vol 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EDTA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190500"/>
            <a:ext cx="8636000" cy="4619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/>
                <a:cs typeface="Arial"/>
              </a:rPr>
              <a:t>Fresh Whole </a:t>
            </a:r>
            <a:r>
              <a:rPr lang="en-US" sz="2400" dirty="0">
                <a:latin typeface="Arial"/>
                <a:cs typeface="Arial"/>
              </a:rPr>
              <a:t>Blood - Thrombin Assay- </a:t>
            </a:r>
            <a:r>
              <a:rPr lang="en-US" sz="2400" dirty="0" smtClean="0">
                <a:latin typeface="Arial"/>
                <a:cs typeface="Arial"/>
              </a:rPr>
              <a:t>EDTA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351485" y="4983360"/>
            <a:ext cx="866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>
                <a:latin typeface="Arial"/>
                <a:ea typeface="Arial" charset="0"/>
                <a:cs typeface="Arial"/>
              </a:rPr>
              <a:t> EDTA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 inhibits Thrombin action, and thus the reaction stops when it is added. </a:t>
            </a:r>
            <a:r>
              <a:rPr lang="en-US" sz="1400" dirty="0">
                <a:latin typeface="Arial"/>
                <a:ea typeface="Arial" charset="0"/>
                <a:cs typeface="Arial"/>
              </a:rPr>
              <a:t>As the reaction time increased, so did the thrombin 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activity </a:t>
            </a:r>
            <a:endParaRPr lang="en-US" sz="14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829300"/>
            <a:ext cx="9144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Reaction: </a:t>
            </a:r>
            <a:r>
              <a:rPr lang="en-US" sz="1200" dirty="0">
                <a:latin typeface="Arial"/>
                <a:cs typeface="Arial"/>
              </a:rPr>
              <a:t>Blood Samples with Substrate T2 (Thrombin); the reaction was stopped with EDTA at 3mins time intervals</a:t>
            </a:r>
            <a:r>
              <a:rPr lang="en-US" sz="1200" dirty="0" smtClean="0">
                <a:latin typeface="Arial"/>
                <a:cs typeface="Arial"/>
              </a:rPr>
              <a:t>. Two different gels were ran in this experiment, and are represented in the graph. The total volume in the reaction was of 10 </a:t>
            </a:r>
            <a:r>
              <a:rPr lang="en-US" sz="1200" dirty="0" err="1" smtClean="0">
                <a:latin typeface="Arial"/>
                <a:cs typeface="Arial"/>
              </a:rPr>
              <a:t>uL</a:t>
            </a:r>
            <a:endParaRPr lang="en-US" sz="1200" dirty="0" smtClean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/>
                <a:cs typeface="Arial"/>
              </a:rPr>
              <a:t>Electrophoresis</a:t>
            </a:r>
            <a:r>
              <a:rPr lang="en-US" sz="1200" b="1" dirty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6 μL Loading in 20% </a:t>
            </a:r>
            <a:r>
              <a:rPr lang="en-US" sz="1200" dirty="0" err="1">
                <a:latin typeface="Arial"/>
                <a:cs typeface="Arial"/>
              </a:rPr>
              <a:t>Polyacrylamide</a:t>
            </a:r>
            <a:r>
              <a:rPr lang="en-US" sz="1200" dirty="0">
                <a:latin typeface="Arial"/>
                <a:cs typeface="Arial"/>
              </a:rPr>
              <a:t>, 10 min.@500V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90500"/>
            <a:ext cx="8636000" cy="4619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/>
                <a:cs typeface="Arial"/>
              </a:rPr>
              <a:t>HEP Blood </a:t>
            </a:r>
            <a:r>
              <a:rPr lang="en-US" sz="2400" dirty="0">
                <a:latin typeface="Arial"/>
                <a:cs typeface="Arial"/>
              </a:rPr>
              <a:t>- Thrombin Assay- </a:t>
            </a:r>
            <a:r>
              <a:rPr lang="en-US" sz="2400" dirty="0" smtClean="0">
                <a:latin typeface="Arial"/>
                <a:cs typeface="Arial"/>
              </a:rPr>
              <a:t>EDTA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670605"/>
          <a:ext cx="3179544" cy="2529840"/>
        </p:xfrm>
        <a:graphic>
          <a:graphicData uri="http://schemas.openxmlformats.org/drawingml/2006/table">
            <a:tbl>
              <a:tblPr/>
              <a:tblGrid>
                <a:gridCol w="375208"/>
                <a:gridCol w="1012012"/>
                <a:gridCol w="896909"/>
                <a:gridCol w="89541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Sample Vol 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Subst Vol 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EDTA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7987" y="5130800"/>
            <a:ext cx="8661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 smtClean="0">
                <a:latin typeface="Arial"/>
                <a:ea typeface="Arial" charset="0"/>
                <a:cs typeface="Arial"/>
              </a:rPr>
              <a:t> No signal was detected when using HEP blood, this is as expected, since HEP inhibits thrombin activity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latin typeface="Arial"/>
                <a:ea typeface="Arial" charset="0"/>
                <a:cs typeface="Arial"/>
              </a:rPr>
              <a:t>This can be used as a negative control, since HEP only inhibits thrombin activity, and thus since no signal is detected, then other proteases are not reacting with our thrombin substrate (T2).  </a:t>
            </a:r>
            <a:endParaRPr lang="en-US" sz="14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Reaction: </a:t>
            </a:r>
            <a:r>
              <a:rPr lang="en-US" sz="1200" dirty="0">
                <a:latin typeface="Arial"/>
                <a:cs typeface="Arial"/>
              </a:rPr>
              <a:t>Blood </a:t>
            </a:r>
            <a:r>
              <a:rPr lang="en-US" sz="1200" dirty="0" smtClean="0">
                <a:latin typeface="Arial"/>
                <a:cs typeface="Arial"/>
              </a:rPr>
              <a:t>Samples collected in HEP tubes reacted </a:t>
            </a:r>
            <a:r>
              <a:rPr lang="en-US" sz="1200" dirty="0">
                <a:latin typeface="Arial"/>
                <a:cs typeface="Arial"/>
              </a:rPr>
              <a:t>with Substrate T2 (Thrombin); the reaction was stopped with EDTA at 3mins time intervals</a:t>
            </a:r>
            <a:r>
              <a:rPr lang="en-US" sz="1200" dirty="0" smtClean="0">
                <a:latin typeface="Arial"/>
                <a:cs typeface="Arial"/>
              </a:rPr>
              <a:t>. Two different gels were ran in this experiment, and are represented in the graph. The total volume in the reaction was of 10 </a:t>
            </a:r>
            <a:r>
              <a:rPr lang="en-US" sz="1200" dirty="0" err="1" smtClean="0">
                <a:latin typeface="Arial"/>
                <a:cs typeface="Arial"/>
              </a:rPr>
              <a:t>uL</a:t>
            </a:r>
            <a:endParaRPr lang="en-US" sz="1200" dirty="0" smtClean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/>
                <a:cs typeface="Arial"/>
              </a:rPr>
              <a:t>Electrophoresis</a:t>
            </a:r>
            <a:r>
              <a:rPr lang="en-US" sz="1200" b="1" dirty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6 μL Loading in 20% </a:t>
            </a:r>
            <a:r>
              <a:rPr lang="en-US" sz="1200" dirty="0" err="1">
                <a:latin typeface="Arial"/>
                <a:cs typeface="Arial"/>
              </a:rPr>
              <a:t>Polyacrylamide</a:t>
            </a:r>
            <a:r>
              <a:rPr lang="en-US" sz="1200" dirty="0">
                <a:latin typeface="Arial"/>
                <a:cs typeface="Arial"/>
              </a:rPr>
              <a:t>, 10 min.@500V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947" y="813554"/>
            <a:ext cx="6183453" cy="67564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14" name="Group 13"/>
          <p:cNvGrpSpPr/>
          <p:nvPr/>
        </p:nvGrpSpPr>
        <p:grpSpPr>
          <a:xfrm>
            <a:off x="3729087" y="1670605"/>
            <a:ext cx="4940300" cy="3251200"/>
            <a:chOff x="3729087" y="1670605"/>
            <a:chExt cx="4940300" cy="3251200"/>
          </a:xfrm>
        </p:grpSpPr>
        <p:grpSp>
          <p:nvGrpSpPr>
            <p:cNvPr id="2" name="Group 6"/>
            <p:cNvGrpSpPr/>
            <p:nvPr/>
          </p:nvGrpSpPr>
          <p:grpSpPr>
            <a:xfrm>
              <a:off x="3729087" y="1670605"/>
              <a:ext cx="4940300" cy="3251200"/>
              <a:chOff x="3612458" y="1670605"/>
              <a:chExt cx="4940300" cy="3251200"/>
            </a:xfrm>
          </p:grpSpPr>
          <p:graphicFrame>
            <p:nvGraphicFramePr>
              <p:cNvPr id="4" name="Chart 3"/>
              <p:cNvGraphicFramePr>
                <a:graphicFrameLocks/>
              </p:cNvGraphicFramePr>
              <p:nvPr/>
            </p:nvGraphicFramePr>
            <p:xfrm>
              <a:off x="3612458" y="1670605"/>
              <a:ext cx="4940300" cy="3251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7708576" y="4675584"/>
                <a:ext cx="5627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06771" y="2312985"/>
                <a:ext cx="9459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dirty="0" smtClean="0">
                    <a:latin typeface="Arial"/>
                    <a:cs typeface="Arial"/>
                  </a:rPr>
                  <a:t>Calibration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358850" y="2065056"/>
              <a:ext cx="1310537" cy="213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90500"/>
            <a:ext cx="8636000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/>
                <a:cs typeface="Arial"/>
              </a:rPr>
              <a:t>Aspirin Fresh Whole Blood- </a:t>
            </a:r>
            <a:r>
              <a:rPr lang="en-US" sz="2400" dirty="0">
                <a:latin typeface="Arial"/>
                <a:cs typeface="Arial"/>
              </a:rPr>
              <a:t>Thrombin Assay- </a:t>
            </a:r>
            <a:r>
              <a:rPr lang="en-US" sz="2400" dirty="0" smtClean="0">
                <a:latin typeface="Arial"/>
                <a:cs typeface="Arial"/>
              </a:rPr>
              <a:t>EDTA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141643"/>
          <a:ext cx="2895600" cy="3181627"/>
        </p:xfrm>
        <a:graphic>
          <a:graphicData uri="http://schemas.openxmlformats.org/drawingml/2006/table">
            <a:tbl>
              <a:tblPr/>
              <a:tblGrid>
                <a:gridCol w="432295"/>
                <a:gridCol w="831042"/>
                <a:gridCol w="816812"/>
                <a:gridCol w="815451"/>
              </a:tblGrid>
              <a:tr h="4562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Sample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Subst Vol 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EDTA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(μL)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Negative Control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Negative Control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Negative Control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NA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Control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Control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Control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228600" y="5323270"/>
            <a:ext cx="866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 smtClean="0">
                <a:latin typeface="Arial"/>
                <a:ea typeface="Arial" charset="0"/>
                <a:cs typeface="Arial"/>
              </a:rPr>
              <a:t> Fresh blood was collected from subject, who took 2 aspirin pills before the blood draw (one at night, and one in the morning). The detection of signal of thrombin activity was delayed by approx. 5 min. </a:t>
            </a:r>
            <a:endParaRPr lang="en-US" sz="14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54211"/>
            <a:ext cx="9144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Reaction: </a:t>
            </a:r>
            <a:r>
              <a:rPr lang="en-US" sz="1200" dirty="0">
                <a:latin typeface="Arial"/>
                <a:cs typeface="Arial"/>
              </a:rPr>
              <a:t>Blood </a:t>
            </a:r>
            <a:r>
              <a:rPr lang="en-US" sz="1200" dirty="0" smtClean="0">
                <a:latin typeface="Arial"/>
                <a:cs typeface="Arial"/>
              </a:rPr>
              <a:t>Samples ( containing traces of Aspirin) reacted </a:t>
            </a:r>
            <a:r>
              <a:rPr lang="en-US" sz="1200" dirty="0">
                <a:latin typeface="Arial"/>
                <a:cs typeface="Arial"/>
              </a:rPr>
              <a:t>with Substrate T2 (Thrombin); the reaction was stopped with EDTA at 3mins time intervals</a:t>
            </a:r>
            <a:r>
              <a:rPr lang="en-US" sz="1200" dirty="0" smtClean="0">
                <a:latin typeface="Arial"/>
                <a:cs typeface="Arial"/>
              </a:rPr>
              <a:t>. Two different gels were ran in this experiment, and are represented in the graph. The total volume in the reaction was of 10 </a:t>
            </a:r>
            <a:r>
              <a:rPr lang="en-US" sz="1200" dirty="0" err="1" smtClean="0">
                <a:latin typeface="Arial"/>
                <a:cs typeface="Arial"/>
              </a:rPr>
              <a:t>uL</a:t>
            </a:r>
            <a:endParaRPr lang="en-US" sz="1200" dirty="0" smtClean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/>
                <a:cs typeface="Arial"/>
              </a:rPr>
              <a:t>Electrophoresis</a:t>
            </a:r>
            <a:r>
              <a:rPr lang="en-US" sz="1200" b="1" dirty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6 μL Loading in 20% </a:t>
            </a:r>
            <a:r>
              <a:rPr lang="en-US" sz="1200" dirty="0" err="1">
                <a:latin typeface="Arial"/>
                <a:cs typeface="Arial"/>
              </a:rPr>
              <a:t>Polyacrylamide</a:t>
            </a:r>
            <a:r>
              <a:rPr lang="en-US" sz="1200" dirty="0">
                <a:latin typeface="Arial"/>
                <a:cs typeface="Arial"/>
              </a:rPr>
              <a:t>, 10 min.@500V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54667"/>
            <a:ext cx="2895600" cy="551632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12" name="Group 11"/>
          <p:cNvGrpSpPr/>
          <p:nvPr/>
        </p:nvGrpSpPr>
        <p:grpSpPr>
          <a:xfrm>
            <a:off x="2959100" y="1130744"/>
            <a:ext cx="5930900" cy="4454136"/>
            <a:chOff x="3124200" y="1518522"/>
            <a:chExt cx="5765800" cy="4066358"/>
          </a:xfrm>
        </p:grpSpPr>
        <p:graphicFrame>
          <p:nvGraphicFramePr>
            <p:cNvPr id="4" name="Chart 3"/>
            <p:cNvGraphicFramePr>
              <a:graphicFrameLocks/>
            </p:cNvGraphicFramePr>
            <p:nvPr/>
          </p:nvGraphicFramePr>
          <p:xfrm>
            <a:off x="3124200" y="1518522"/>
            <a:ext cx="5740400" cy="4066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7579463" y="2323355"/>
              <a:ext cx="1310537" cy="213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0"/>
            <a:ext cx="8636000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/>
                <a:cs typeface="Arial"/>
              </a:rPr>
              <a:t>Fresh Whole Blood- </a:t>
            </a:r>
            <a:r>
              <a:rPr lang="en-US" sz="2400" dirty="0">
                <a:latin typeface="Arial"/>
                <a:cs typeface="Arial"/>
              </a:rPr>
              <a:t>Thrombin Assay- </a:t>
            </a:r>
            <a:r>
              <a:rPr lang="en-US" sz="2400" dirty="0" smtClean="0">
                <a:latin typeface="Arial"/>
                <a:cs typeface="Arial"/>
              </a:rPr>
              <a:t>EDTA (Aspirin and normal samples)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79" y="2513277"/>
            <a:ext cx="3715084" cy="71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63" y="2513277"/>
            <a:ext cx="3715086" cy="713255"/>
          </a:xfrm>
          <a:prstGeom prst="rect">
            <a:avLst/>
          </a:prstGeom>
        </p:spPr>
      </p:pic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203200" y="1658619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latin typeface="Arial"/>
                <a:ea typeface="Arial" charset="0"/>
                <a:cs typeface="Arial"/>
              </a:rPr>
              <a:t>Normal Blood Sample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: </a:t>
            </a:r>
            <a:endParaRPr lang="en-US" sz="1400" b="1" i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228600" y="4081757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latin typeface="Arial"/>
                <a:ea typeface="Arial" charset="0"/>
                <a:cs typeface="Arial"/>
              </a:rPr>
              <a:t>Aspirin Blood Sample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: </a:t>
            </a:r>
            <a:endParaRPr lang="en-US" sz="1400" b="1" i="1" dirty="0">
              <a:latin typeface="Arial"/>
              <a:ea typeface="Arial" charset="0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79" y="4623253"/>
            <a:ext cx="3957574" cy="713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053" y="4623252"/>
            <a:ext cx="3263686" cy="71325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61479" y="3226532"/>
            <a:ext cx="6469489" cy="5928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1480" y="5336507"/>
            <a:ext cx="6275108" cy="6639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381000" y="3357718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latin typeface="Arial"/>
                <a:ea typeface="Arial" charset="0"/>
                <a:cs typeface="Arial"/>
              </a:rPr>
              <a:t>0						Reaction Time (min)				35 </a:t>
            </a:r>
            <a:endParaRPr lang="en-US" sz="1400" i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228600" y="5518601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latin typeface="Arial"/>
                <a:ea typeface="Arial" charset="0"/>
                <a:cs typeface="Arial"/>
              </a:rPr>
              <a:t>0						Reaction Time (min)			        37</a:t>
            </a:r>
            <a:endParaRPr lang="en-US" sz="1400" i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7230968" y="2918755"/>
            <a:ext cx="875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Arial"/>
                <a:ea typeface="Arial" charset="0"/>
                <a:cs typeface="Arial"/>
              </a:rPr>
              <a:t>  Buffer </a:t>
            </a:r>
            <a:endParaRPr lang="en-US" sz="1400" b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7107260" y="5028730"/>
            <a:ext cx="875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Arial"/>
                <a:ea typeface="Arial" charset="0"/>
                <a:cs typeface="Arial"/>
              </a:rPr>
              <a:t>  Buffer </a:t>
            </a:r>
            <a:endParaRPr lang="en-US" sz="1400" b="1" dirty="0">
              <a:latin typeface="Arial"/>
              <a:ea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6040" y="2324218"/>
          <a:ext cx="1851079" cy="2160822"/>
        </p:xfrm>
        <a:graphic>
          <a:graphicData uri="http://schemas.openxmlformats.org/drawingml/2006/table">
            <a:tbl>
              <a:tblPr/>
              <a:tblGrid>
                <a:gridCol w="759177"/>
                <a:gridCol w="1091902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Lane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[Thrombin]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264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Control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Control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190500"/>
            <a:ext cx="8636000" cy="4619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/>
                <a:cs typeface="Arial"/>
              </a:rPr>
              <a:t>Calibration Curves: Citrate Blood +Thrombin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351485" y="4983360"/>
            <a:ext cx="866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 smtClean="0">
                <a:latin typeface="Arial"/>
                <a:ea typeface="Arial" charset="0"/>
                <a:cs typeface="Arial"/>
              </a:rPr>
              <a:t> Citrated blood was added with Thrombin substrate (T2), and thrombin enzyme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latin typeface="Arial"/>
                <a:ea typeface="Arial" charset="0"/>
                <a:cs typeface="Arial"/>
              </a:rPr>
              <a:t>As the thrombin enzyme increased so did the fluorescent signal</a:t>
            </a:r>
            <a:endParaRPr lang="en-US" sz="14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829300"/>
            <a:ext cx="9144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"/>
                <a:cs typeface="Arial"/>
              </a:rPr>
              <a:t>Reaction: </a:t>
            </a:r>
            <a:r>
              <a:rPr lang="en-US" sz="1200" dirty="0">
                <a:latin typeface="Arial"/>
                <a:cs typeface="Arial"/>
              </a:rPr>
              <a:t>Blood Samples with Substrate T2 (Thrombin</a:t>
            </a:r>
            <a:r>
              <a:rPr lang="en-US" sz="1200" dirty="0" smtClean="0">
                <a:latin typeface="Arial"/>
                <a:cs typeface="Arial"/>
              </a:rPr>
              <a:t>) and thrombin enzyme ; the reactants were added into a reaction tube, and the reaction was allowed for 30 </a:t>
            </a:r>
            <a:r>
              <a:rPr lang="en-US" sz="1200" dirty="0" err="1" smtClean="0">
                <a:latin typeface="Arial"/>
                <a:cs typeface="Arial"/>
              </a:rPr>
              <a:t>mins</a:t>
            </a:r>
            <a:r>
              <a:rPr lang="en-US" sz="1200" dirty="0" smtClean="0">
                <a:latin typeface="Arial"/>
                <a:cs typeface="Arial"/>
              </a:rPr>
              <a:t>. The total volume in the reaction was 15uL.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Arial"/>
                <a:cs typeface="Arial"/>
              </a:rPr>
              <a:t>Electrophoresis</a:t>
            </a:r>
            <a:r>
              <a:rPr lang="en-US" sz="1200" b="1" dirty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6 μL Loading in 20% </a:t>
            </a:r>
            <a:r>
              <a:rPr lang="en-US" sz="1200" dirty="0" err="1">
                <a:latin typeface="Arial"/>
                <a:cs typeface="Arial"/>
              </a:rPr>
              <a:t>Polyacrylamide</a:t>
            </a:r>
            <a:r>
              <a:rPr lang="en-US" sz="1200" dirty="0">
                <a:latin typeface="Arial"/>
                <a:cs typeface="Arial"/>
              </a:rPr>
              <a:t>, 10 min.@500V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5" y="1251165"/>
            <a:ext cx="3347552" cy="75824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3530600" y="1122560"/>
          <a:ext cx="53340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Bacterial Proteases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Outer membrane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Bacterial Protease</a:t>
            </a:r>
            <a:r>
              <a:rPr lang="en-US" sz="2000" dirty="0" smtClean="0">
                <a:latin typeface="Arial"/>
                <a:cs typeface="Arial"/>
              </a:rPr>
              <a:t> expressed by </a:t>
            </a:r>
            <a:r>
              <a:rPr lang="en-US" sz="2000" i="1" dirty="0">
                <a:latin typeface="Arial"/>
                <a:cs typeface="Arial"/>
              </a:rPr>
              <a:t>Escherichia </a:t>
            </a:r>
            <a:r>
              <a:rPr lang="en-US" sz="2000" i="1" dirty="0" smtClean="0">
                <a:latin typeface="Arial"/>
                <a:cs typeface="Arial"/>
              </a:rPr>
              <a:t>coli</a:t>
            </a:r>
          </a:p>
          <a:p>
            <a:pPr>
              <a:buNone/>
            </a:pPr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Structure: 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10 stranded </a:t>
            </a:r>
            <a:r>
              <a:rPr lang="en-US" sz="1600" dirty="0" err="1" smtClean="0">
                <a:latin typeface="Arial"/>
                <a:cs typeface="Arial"/>
              </a:rPr>
              <a:t>antiparallel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β</a:t>
            </a:r>
            <a:r>
              <a:rPr lang="en-US" sz="1600" dirty="0" smtClean="0">
                <a:latin typeface="Arial"/>
                <a:cs typeface="Arial"/>
              </a:rPr>
              <a:t>- Barrels , which protrudes out of the lipid bilayer</a:t>
            </a:r>
          </a:p>
          <a:p>
            <a:pPr lvl="1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Active Site:</a:t>
            </a:r>
          </a:p>
          <a:p>
            <a:pPr lvl="1"/>
            <a:r>
              <a:rPr lang="en-US" sz="1600" dirty="0" err="1" smtClean="0">
                <a:latin typeface="Arial"/>
                <a:cs typeface="Arial"/>
              </a:rPr>
              <a:t>Proteolytic</a:t>
            </a:r>
            <a:r>
              <a:rPr lang="en-US" sz="1600" dirty="0" smtClean="0">
                <a:latin typeface="Arial"/>
                <a:cs typeface="Arial"/>
              </a:rPr>
              <a:t> activity in the extracellular part of the membrane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This extracellular part of OMPT contains a large negatively charge groove: thus it has preference for </a:t>
            </a:r>
            <a:r>
              <a:rPr lang="en-US" sz="1600" b="1" dirty="0" smtClean="0">
                <a:solidFill>
                  <a:schemeClr val="accent3"/>
                </a:solidFill>
                <a:latin typeface="Arial"/>
                <a:cs typeface="Arial"/>
              </a:rPr>
              <a:t>Positively charged Residues</a:t>
            </a:r>
          </a:p>
          <a:p>
            <a:pPr lvl="1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lvl="1"/>
            <a:endParaRPr lang="en-US" sz="16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57" y="2539999"/>
            <a:ext cx="5748043" cy="38057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Structure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18267"/>
            <a:ext cx="2438400" cy="4432300"/>
          </a:xfrm>
          <a:prstGeom prst="rect">
            <a:avLst/>
          </a:prstGeom>
        </p:spPr>
      </p:pic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03200" y="1658619"/>
            <a:ext cx="2980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latin typeface="Arial"/>
                <a:ea typeface="Arial" charset="0"/>
                <a:cs typeface="Arial"/>
              </a:rPr>
              <a:t>Electrostatic Surface Potential</a:t>
            </a:r>
            <a:endParaRPr lang="en-US" sz="1400" b="1" i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5130800" y="1657130"/>
            <a:ext cx="2980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latin typeface="Arial"/>
                <a:ea typeface="Arial" charset="0"/>
                <a:cs typeface="Arial"/>
              </a:rPr>
              <a:t>Overall Structure of </a:t>
            </a:r>
            <a:r>
              <a:rPr lang="en-US" sz="1400" b="1" i="1" dirty="0" err="1" smtClean="0">
                <a:latin typeface="Arial"/>
                <a:ea typeface="Arial" charset="0"/>
                <a:cs typeface="Arial"/>
              </a:rPr>
              <a:t>OmpT</a:t>
            </a:r>
            <a:endParaRPr lang="en-US" sz="1400" b="1" i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1405466" y="2386110"/>
            <a:ext cx="2980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Negative Charged Residues</a:t>
            </a: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5130800" y="2384621"/>
            <a:ext cx="2980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Catalytic Residues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496654" y="3100910"/>
            <a:ext cx="818613" cy="1588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42537" y="2692397"/>
            <a:ext cx="691285" cy="66621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4047067" y="6127347"/>
            <a:ext cx="431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EMBO J. 2001 September 17; 20(18): 5033–5039. </a:t>
            </a:r>
            <a:endParaRPr lang="en-US" sz="14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Structure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7" y="1417638"/>
            <a:ext cx="7738533" cy="4384438"/>
          </a:xfrm>
          <a:prstGeom prst="rect">
            <a:avLst/>
          </a:prstGeom>
        </p:spPr>
      </p:pic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4047067" y="6127347"/>
            <a:ext cx="431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i="1" dirty="0" smtClean="0">
                <a:latin typeface="Arial"/>
                <a:cs typeface="Arial"/>
              </a:rPr>
              <a:t>EMBO J. 2001 September 17; 20(18): 5033–5039. </a:t>
            </a:r>
            <a:endParaRPr lang="en-US" sz="14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Substrate Design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733" y="1845733"/>
            <a:ext cx="316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32462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The substrate needs to meet the following requirements: 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Specificity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Sensitivity 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The whole substrate needs to have a net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NEGATIVE CHARGE</a:t>
            </a:r>
            <a:r>
              <a:rPr lang="en-US" sz="1600" dirty="0" smtClean="0">
                <a:latin typeface="Arial"/>
                <a:cs typeface="Arial"/>
              </a:rPr>
              <a:t>, the labeled fragment caused by the enzymatic cleavage of the substrate needs to have  </a:t>
            </a:r>
            <a:r>
              <a:rPr lang="en-US" sz="1600" b="1" dirty="0" smtClean="0">
                <a:solidFill>
                  <a:srgbClr val="9BBB59"/>
                </a:solidFill>
                <a:latin typeface="Arial"/>
                <a:cs typeface="Arial"/>
              </a:rPr>
              <a:t>POSITIVE CHARGE</a:t>
            </a:r>
          </a:p>
          <a:p>
            <a:pPr lvl="1"/>
            <a:endParaRPr lang="en-US" sz="1600" b="1" dirty="0" smtClean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894667"/>
            <a:ext cx="8229600" cy="232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OmpT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-Substrate Binding: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Amino acids in the substrate within six residue window contribute to the binding of it to </a:t>
            </a:r>
            <a:r>
              <a:rPr lang="en-US" sz="2000" dirty="0" err="1" smtClean="0">
                <a:latin typeface="Arial"/>
                <a:cs typeface="Arial"/>
              </a:rPr>
              <a:t>OmpT</a:t>
            </a:r>
            <a:r>
              <a:rPr lang="en-US" sz="2000" dirty="0" smtClean="0">
                <a:latin typeface="Arial"/>
                <a:cs typeface="Arial"/>
              </a:rPr>
              <a:t>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1600" b="1" i="1" dirty="0" smtClean="0">
                <a:latin typeface="Arial"/>
                <a:cs typeface="Arial"/>
              </a:rPr>
              <a:t>P1: </a:t>
            </a:r>
            <a:r>
              <a:rPr lang="en-US" sz="1600" b="1" i="1" dirty="0" err="1" smtClean="0">
                <a:latin typeface="Arial"/>
                <a:cs typeface="Arial"/>
              </a:rPr>
              <a:t>Arg</a:t>
            </a:r>
            <a:r>
              <a:rPr lang="en-US" sz="1600" b="1" i="1" dirty="0" smtClean="0">
                <a:latin typeface="Arial"/>
                <a:cs typeface="Arial"/>
              </a:rPr>
              <a:t> requirement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P1’: Lys,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Gly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, Val ,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Arg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1600" b="1" i="1" dirty="0" smtClean="0">
                <a:latin typeface="Arial"/>
                <a:cs typeface="Arial"/>
              </a:rPr>
              <a:t>P2: Val or 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P3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and P4: </a:t>
            </a:r>
            <a:r>
              <a:rPr kumimoji="0" lang="en-US" sz="16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Trp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1600" b="1" i="1" dirty="0" smtClean="0">
                <a:latin typeface="Arial"/>
                <a:cs typeface="Arial"/>
              </a:rPr>
              <a:t>or </a:t>
            </a:r>
            <a:r>
              <a:rPr lang="en-US" sz="1600" b="1" i="1" dirty="0" err="1" smtClean="0">
                <a:latin typeface="Arial"/>
                <a:cs typeface="Arial"/>
              </a:rPr>
              <a:t>Arg</a:t>
            </a:r>
            <a:endParaRPr lang="en-US" sz="1600" b="1" i="1" dirty="0" smtClean="0">
              <a:latin typeface="Arial"/>
              <a:cs typeface="Arial"/>
            </a:endParaRPr>
          </a:p>
          <a:p>
            <a:pPr marL="285750" indent="-285750">
              <a:spcBef>
                <a:spcPct val="20000"/>
              </a:spcBef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Thrombin Substrate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3600" y="1794933"/>
          <a:ext cx="7162800" cy="414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526"/>
                <a:gridCol w="4532207"/>
                <a:gridCol w="999067"/>
              </a:tblGrid>
              <a:tr h="4428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PEPTIDE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SEQUENCE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</a:t>
                      </a:r>
                    </a:p>
                  </a:txBody>
                  <a:tcPr/>
                </a:tc>
              </a:tr>
              <a:tr h="10811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Substrate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Acetyl-N-D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D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-{</a:t>
                      </a:r>
                      <a:r>
                        <a:rPr lang="en-US" sz="1600" dirty="0" err="1">
                          <a:latin typeface="Arial"/>
                          <a:ea typeface="Cambria"/>
                          <a:cs typeface="Arial"/>
                        </a:rPr>
                        <a:t>Nle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}-TPR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+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/GSAGAGAG- </a:t>
                      </a:r>
                      <a:r>
                        <a:rPr lang="en-US" sz="1600" dirty="0" err="1">
                          <a:latin typeface="Arial"/>
                          <a:ea typeface="Cambria"/>
                          <a:cs typeface="Arial"/>
                        </a:rPr>
                        <a:t>diamino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-ethyl-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Arial"/>
                          <a:ea typeface="Cambria"/>
                          <a:cs typeface="Arial"/>
                        </a:rPr>
                        <a:t>BFL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 anchor="ctr"/>
                </a:tc>
              </a:tr>
              <a:tr h="5823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>
                          <a:latin typeface="Arial"/>
                          <a:ea typeface="Cambria"/>
                          <a:cs typeface="Arial"/>
                        </a:rPr>
                        <a:t>Cleaved Fragments</a:t>
                      </a:r>
                      <a:endParaRPr lang="en-US" sz="160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4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mbria"/>
                          <a:cs typeface="Arial"/>
                        </a:rPr>
                        <a:t>N-terminal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Acetyl-N-D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D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-{</a:t>
                      </a:r>
                      <a:r>
                        <a:rPr lang="en-US" sz="1600" dirty="0" err="1">
                          <a:latin typeface="Arial"/>
                          <a:ea typeface="Cambria"/>
                          <a:cs typeface="Arial"/>
                        </a:rPr>
                        <a:t>Nle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}-TPR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+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-O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endParaRPr lang="en-US" sz="1600" dirty="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 anchor="ctr"/>
                </a:tc>
              </a:tr>
              <a:tr h="873541"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C-terminal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H</a:t>
                      </a:r>
                      <a:r>
                        <a:rPr lang="en-US" sz="1600" baseline="-25000" dirty="0">
                          <a:latin typeface="Arial"/>
                          <a:ea typeface="Cambria"/>
                          <a:cs typeface="Arial"/>
                        </a:rPr>
                        <a:t>3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N</a:t>
                      </a:r>
                      <a:r>
                        <a:rPr lang="en-US" sz="1600" baseline="30000" dirty="0">
                          <a:latin typeface="Arial"/>
                          <a:ea typeface="Cambria"/>
                          <a:cs typeface="Arial"/>
                        </a:rPr>
                        <a:t>+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-GSAGAGAG- </a:t>
                      </a:r>
                      <a:r>
                        <a:rPr lang="en-US" sz="1600" dirty="0" err="1">
                          <a:latin typeface="Arial"/>
                          <a:ea typeface="Cambria"/>
                          <a:cs typeface="Arial"/>
                        </a:rPr>
                        <a:t>diamino</a:t>
                      </a: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-ethyl</a:t>
                      </a:r>
                      <a:r>
                        <a:rPr lang="en-US" sz="1600" b="1" dirty="0">
                          <a:solidFill>
                            <a:srgbClr val="008000"/>
                          </a:solidFill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Arial"/>
                          <a:ea typeface="Cambria"/>
                          <a:cs typeface="Arial"/>
                        </a:rPr>
                        <a:t>BFL</a:t>
                      </a:r>
                      <a:r>
                        <a:rPr lang="en-US" sz="1600" dirty="0" smtClean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endParaRPr lang="en-US" sz="1600" dirty="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Cambria"/>
                          <a:cs typeface="Arial"/>
                        </a:rPr>
                        <a:t>+1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Substrate Design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752600"/>
            <a:ext cx="82296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Identify </a:t>
            </a:r>
            <a:r>
              <a:rPr lang="en-US" sz="2000" dirty="0" err="1" smtClean="0">
                <a:latin typeface="Arial"/>
                <a:cs typeface="Arial"/>
              </a:rPr>
              <a:t>OmpT</a:t>
            </a:r>
            <a:r>
              <a:rPr lang="en-US" sz="2000" dirty="0" smtClean="0">
                <a:latin typeface="Arial"/>
                <a:cs typeface="Arial"/>
              </a:rPr>
              <a:t> specific peptide that is most negatively charged or close to neutral</a:t>
            </a:r>
          </a:p>
          <a:p>
            <a:pPr marL="800100" lvl="1" indent="-342900">
              <a:spcBef>
                <a:spcPct val="2000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Modify the ends of the peptide with charged amino acid residues</a:t>
            </a:r>
          </a:p>
          <a:p>
            <a:pPr marL="800100" lvl="1" indent="-342900">
              <a:spcBef>
                <a:spcPct val="2000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Determine the net charge of the entire substrate: must be negative. And also determine charge of the cleaved fractions: one of them must be positive (</a:t>
            </a:r>
            <a:r>
              <a:rPr lang="en-US" sz="2000" dirty="0" err="1" smtClean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-end)</a:t>
            </a:r>
          </a:p>
          <a:p>
            <a:pPr marL="800100" lvl="1" indent="-342900">
              <a:spcBef>
                <a:spcPct val="2000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Bind </a:t>
            </a:r>
            <a:r>
              <a:rPr lang="en-US" sz="2000" dirty="0" err="1" smtClean="0">
                <a:latin typeface="Arial"/>
                <a:cs typeface="Arial"/>
              </a:rPr>
              <a:t>fluorophore</a:t>
            </a:r>
            <a:r>
              <a:rPr lang="en-US" sz="2000" dirty="0" smtClean="0">
                <a:latin typeface="Arial"/>
                <a:cs typeface="Arial"/>
              </a:rPr>
              <a:t> to the positively charged fraction terminal</a:t>
            </a:r>
          </a:p>
          <a:p>
            <a:pPr marL="800100" lvl="1" indent="-342900">
              <a:spcBef>
                <a:spcPct val="2000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OmpT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Substrate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Substrate Sequence of Interest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Determined by the following techniques</a:t>
            </a:r>
          </a:p>
          <a:p>
            <a:pPr marL="1200150" lvl="2" indent="-342900"/>
            <a:r>
              <a:rPr lang="en-US" sz="1600" dirty="0" smtClean="0">
                <a:latin typeface="Arial"/>
                <a:cs typeface="Arial"/>
              </a:rPr>
              <a:t>In situ cleavage of phage that display protease-susceptible peptides by E coli expressing </a:t>
            </a:r>
            <a:r>
              <a:rPr lang="en-US" sz="1600" dirty="0" err="1" smtClean="0">
                <a:latin typeface="Arial"/>
                <a:cs typeface="Arial"/>
              </a:rPr>
              <a:t>OmpT</a:t>
            </a:r>
            <a:endParaRPr lang="en-US" sz="1600" dirty="0" smtClean="0">
              <a:latin typeface="Arial"/>
              <a:cs typeface="Arial"/>
            </a:endParaRPr>
          </a:p>
          <a:p>
            <a:pPr marL="1200150" lvl="2" indent="-342900"/>
            <a:r>
              <a:rPr lang="en-US" sz="1600" dirty="0" smtClean="0">
                <a:latin typeface="Arial"/>
                <a:cs typeface="Arial"/>
              </a:rPr>
              <a:t>In vitro cleavage of phage-displayed peptides using purified enzyme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McCarter’s group narrowed it down to the following after testing all combinations in their library: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1200150" lvl="2" indent="-342900"/>
            <a:endParaRPr lang="en-US" sz="1600" dirty="0" smtClean="0">
              <a:latin typeface="Arial"/>
              <a:cs typeface="Arial"/>
            </a:endParaRPr>
          </a:p>
          <a:p>
            <a:pPr marL="800100" lvl="1"/>
            <a:endParaRPr lang="en-US" sz="2000" dirty="0" smtClean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882361"/>
            <a:ext cx="8810625" cy="252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Substrate Design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" y="1379538"/>
            <a:ext cx="7747000" cy="634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Best sequence for charge changing substrate: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/>
            <a:r>
              <a:rPr lang="en-US" sz="2000" b="1" dirty="0" smtClean="0">
                <a:latin typeface="Arial"/>
                <a:cs typeface="Arial"/>
              </a:rPr>
              <a:t>                      Ac-WGGK(+)YR(+)  /  R(+)AWGTI-NH</a:t>
            </a:r>
            <a:r>
              <a:rPr lang="en-US" sz="2000" b="1" baseline="-25000" dirty="0" smtClean="0">
                <a:latin typeface="Arial"/>
                <a:cs typeface="Arial"/>
              </a:rPr>
              <a:t>2</a:t>
            </a:r>
            <a:endParaRPr lang="en-US" sz="2000" b="1" dirty="0" smtClean="0">
              <a:latin typeface="Arial"/>
              <a:cs typeface="Arial"/>
            </a:endParaRPr>
          </a:p>
          <a:p>
            <a:pPr marL="1257300" lvl="2" indent="-342900"/>
            <a:endParaRPr lang="en-US" sz="1600" b="1" dirty="0" smtClean="0">
              <a:latin typeface="Arial"/>
              <a:cs typeface="Arial"/>
            </a:endParaRPr>
          </a:p>
          <a:p>
            <a:pPr marL="1257300" lvl="2" indent="-342900">
              <a:buFontTx/>
              <a:buChar char="-"/>
            </a:pPr>
            <a:r>
              <a:rPr lang="en-US" sz="1600" dirty="0" smtClean="0">
                <a:latin typeface="Arial"/>
                <a:cs typeface="Arial"/>
              </a:rPr>
              <a:t>The peptide shown above has a net charge of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+3</a:t>
            </a:r>
            <a:r>
              <a:rPr lang="en-US" sz="1600" dirty="0" smtClean="0">
                <a:latin typeface="Arial"/>
                <a:cs typeface="Arial"/>
              </a:rPr>
              <a:t>. At least </a:t>
            </a:r>
            <a:r>
              <a:rPr lang="en-US" sz="1600" i="1" dirty="0" smtClean="0">
                <a:latin typeface="Arial"/>
                <a:cs typeface="Arial"/>
              </a:rPr>
              <a:t>4 negatively charged residues </a:t>
            </a:r>
            <a:r>
              <a:rPr lang="en-US" sz="1600" dirty="0" smtClean="0">
                <a:latin typeface="Arial"/>
                <a:cs typeface="Arial"/>
              </a:rPr>
              <a:t>need to be added to the sequence, making the net charge of the substrate </a:t>
            </a:r>
            <a:r>
              <a:rPr lang="en-US" sz="1600" b="1" dirty="0" smtClean="0">
                <a:solidFill>
                  <a:schemeClr val="accent5"/>
                </a:solidFill>
                <a:latin typeface="Arial"/>
                <a:cs typeface="Arial"/>
              </a:rPr>
              <a:t>-1</a:t>
            </a:r>
          </a:p>
          <a:p>
            <a:pPr marL="1257300" lvl="2" indent="-342900"/>
            <a:r>
              <a:rPr lang="en-US" sz="1600" dirty="0" smtClean="0">
                <a:latin typeface="Arial"/>
                <a:cs typeface="Arial"/>
              </a:rPr>
              <a:t>- Must keep the peptide as short as possible to avoid complications in structure</a:t>
            </a:r>
          </a:p>
          <a:p>
            <a:pPr marL="1257300" lvl="2" indent="-342900">
              <a:buFontTx/>
              <a:buChar char="-"/>
            </a:pPr>
            <a:r>
              <a:rPr lang="en-US" sz="1600" dirty="0" smtClean="0">
                <a:latin typeface="Arial"/>
                <a:cs typeface="Arial"/>
              </a:rPr>
              <a:t>Notice the synthetic substrate sequence is 10</a:t>
            </a:r>
            <a:r>
              <a:rPr lang="en-US" sz="1600" baseline="30000" dirty="0" smtClean="0">
                <a:latin typeface="Arial"/>
                <a:cs typeface="Arial"/>
              </a:rPr>
              <a:t>6</a:t>
            </a:r>
            <a:r>
              <a:rPr lang="en-US" sz="1600" dirty="0" smtClean="0">
                <a:latin typeface="Arial"/>
                <a:cs typeface="Arial"/>
              </a:rPr>
              <a:t> fold higher than peptide that corresponds to cleavage site of human </a:t>
            </a:r>
            <a:r>
              <a:rPr lang="en-US" sz="1600" dirty="0" err="1" smtClean="0">
                <a:latin typeface="Arial"/>
                <a:cs typeface="Arial"/>
              </a:rPr>
              <a:t>plasminogen</a:t>
            </a:r>
            <a:endParaRPr lang="en-US" sz="1600" dirty="0" smtClean="0">
              <a:latin typeface="Arial"/>
              <a:cs typeface="Arial"/>
            </a:endParaRPr>
          </a:p>
          <a:p>
            <a:pPr marL="1257300" lvl="2" indent="-342900"/>
            <a:endParaRPr lang="en-US" sz="1600" dirty="0" smtClean="0">
              <a:latin typeface="Arial"/>
              <a:cs typeface="Arial"/>
            </a:endParaRPr>
          </a:p>
          <a:p>
            <a:pPr marL="1257300" lvl="2" indent="-342900"/>
            <a:r>
              <a:rPr lang="en-US" sz="2000" i="1" dirty="0" smtClean="0">
                <a:latin typeface="Arial"/>
                <a:cs typeface="Arial"/>
              </a:rPr>
              <a:t>Suggested Sequence: </a:t>
            </a:r>
          </a:p>
          <a:p>
            <a:pPr marL="1257300" lvl="2" indent="-342900"/>
            <a:endParaRPr lang="en-US" sz="1600" dirty="0" smtClean="0">
              <a:latin typeface="Arial"/>
              <a:cs typeface="Arial"/>
            </a:endParaRPr>
          </a:p>
          <a:p>
            <a:pPr marL="1257300" lvl="2" indent="-342900">
              <a:buFontTx/>
              <a:buChar char="-"/>
            </a:pPr>
            <a:r>
              <a:rPr lang="en-US" sz="1600" dirty="0" smtClean="0">
                <a:latin typeface="Arial"/>
                <a:cs typeface="Arial"/>
              </a:rPr>
              <a:t>Use </a:t>
            </a:r>
            <a:r>
              <a:rPr lang="en-US" sz="1600" dirty="0" err="1" smtClean="0">
                <a:latin typeface="Arial"/>
                <a:cs typeface="Arial"/>
              </a:rPr>
              <a:t>Asp(D</a:t>
            </a:r>
            <a:r>
              <a:rPr lang="en-US" sz="1600" dirty="0" smtClean="0">
                <a:latin typeface="Arial"/>
                <a:cs typeface="Arial"/>
              </a:rPr>
              <a:t>) as the negatively charged residue: less bulky than </a:t>
            </a:r>
            <a:r>
              <a:rPr lang="en-US" sz="1600" dirty="0" err="1" smtClean="0">
                <a:latin typeface="Arial"/>
                <a:cs typeface="Arial"/>
              </a:rPr>
              <a:t>Glu(E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marL="1257300" lvl="2" indent="-342900">
              <a:buFontTx/>
              <a:buChar char="-"/>
            </a:pPr>
            <a:r>
              <a:rPr lang="en-US" sz="1600" dirty="0" smtClean="0">
                <a:latin typeface="Arial"/>
                <a:cs typeface="Arial"/>
              </a:rPr>
              <a:t>Add most of the negative residues to the N-terminus, since this will be the unlabeled end.</a:t>
            </a:r>
          </a:p>
          <a:p>
            <a:pPr marL="1714500" lvl="3" indent="-342900">
              <a:buFontTx/>
              <a:buChar char="-"/>
            </a:pPr>
            <a:r>
              <a:rPr lang="en-US" sz="1400" dirty="0" smtClean="0">
                <a:latin typeface="Arial"/>
                <a:cs typeface="Arial"/>
              </a:rPr>
              <a:t>This will make the label end of the substrate more positive, and the un-label more negative </a:t>
            </a:r>
            <a:r>
              <a:rPr lang="en-US" sz="1400" dirty="0" err="1" smtClean="0">
                <a:latin typeface="Arial"/>
                <a:cs typeface="Arial"/>
                <a:sym typeface="Wingdings"/>
              </a:rPr>
              <a:t></a:t>
            </a:r>
            <a:r>
              <a:rPr lang="en-US" sz="1400" dirty="0" smtClean="0">
                <a:latin typeface="Arial"/>
                <a:cs typeface="Arial"/>
                <a:sym typeface="Wingdings"/>
              </a:rPr>
              <a:t> Better separation</a:t>
            </a:r>
            <a:endParaRPr lang="en-US" sz="1400" dirty="0" smtClean="0">
              <a:latin typeface="Arial"/>
              <a:cs typeface="Arial"/>
            </a:endParaRPr>
          </a:p>
          <a:p>
            <a:pPr marL="1257300" lvl="2" indent="-342900"/>
            <a:endParaRPr lang="en-US" sz="1600" dirty="0" smtClean="0">
              <a:latin typeface="Arial"/>
              <a:cs typeface="Arial"/>
            </a:endParaRPr>
          </a:p>
          <a:p>
            <a:pPr marL="1257300" lvl="2" indent="-342900"/>
            <a:endParaRPr lang="en-US" sz="1600" dirty="0" smtClean="0">
              <a:latin typeface="Arial"/>
              <a:cs typeface="Arial"/>
            </a:endParaRPr>
          </a:p>
          <a:p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2" indent="-342900">
              <a:buNone/>
            </a:pPr>
            <a:r>
              <a:rPr lang="en-US" sz="2000" i="1" dirty="0" smtClean="0">
                <a:latin typeface="Arial"/>
                <a:cs typeface="Arial"/>
              </a:rPr>
              <a:t>Suggested Sequence</a:t>
            </a:r>
            <a:r>
              <a:rPr lang="en-US" sz="1600" i="1" dirty="0" smtClean="0">
                <a:latin typeface="Arial"/>
                <a:cs typeface="Arial"/>
              </a:rPr>
              <a:t>: </a:t>
            </a:r>
            <a:endParaRPr lang="en-US" sz="2000" b="1" dirty="0" smtClean="0">
              <a:latin typeface="Arial"/>
              <a:cs typeface="Arial"/>
            </a:endParaRPr>
          </a:p>
          <a:p>
            <a:pPr marL="857250" lvl="1" indent="-342900">
              <a:buNone/>
            </a:pPr>
            <a:r>
              <a:rPr lang="en-US" sz="1600" b="1" dirty="0" smtClean="0">
                <a:latin typeface="Arial"/>
                <a:cs typeface="Arial"/>
              </a:rPr>
              <a:t>Acetyl-W-G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D(-)D(-)</a:t>
            </a:r>
            <a:r>
              <a:rPr lang="en-US" sz="1600" b="1" dirty="0" smtClean="0">
                <a:latin typeface="Arial"/>
                <a:cs typeface="Arial"/>
              </a:rPr>
              <a:t>G</a:t>
            </a:r>
            <a:r>
              <a:rPr lang="en-US" sz="1600" b="1" dirty="0" smtClean="0">
                <a:solidFill>
                  <a:srgbClr val="D99694"/>
                </a:solidFill>
                <a:latin typeface="Arial"/>
                <a:cs typeface="Arial"/>
              </a:rPr>
              <a:t>D(-)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K(+) </a:t>
            </a:r>
            <a:r>
              <a:rPr lang="en-US" sz="1600" b="1" dirty="0" smtClean="0">
                <a:latin typeface="Arial"/>
                <a:cs typeface="Arial"/>
              </a:rPr>
              <a:t>Y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R(+) </a:t>
            </a:r>
            <a:r>
              <a:rPr lang="en-US" sz="1600" b="1" dirty="0" smtClean="0">
                <a:latin typeface="Arial"/>
                <a:cs typeface="Arial"/>
              </a:rPr>
              <a:t>/ </a:t>
            </a:r>
            <a:r>
              <a:rPr lang="en-US" sz="1600" b="1" dirty="0" smtClean="0">
                <a:solidFill>
                  <a:srgbClr val="31859C"/>
                </a:solidFill>
                <a:latin typeface="Arial"/>
                <a:cs typeface="Arial"/>
              </a:rPr>
              <a:t>R(+)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AWG</a:t>
            </a: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(-)</a:t>
            </a:r>
            <a:r>
              <a:rPr lang="en-US" sz="1600" b="1" dirty="0" err="1" smtClean="0">
                <a:latin typeface="Arial"/>
                <a:cs typeface="Arial"/>
              </a:rPr>
              <a:t>TI(diamino</a:t>
            </a:r>
            <a:r>
              <a:rPr lang="en-US" sz="1600" b="1" dirty="0" smtClean="0">
                <a:latin typeface="Arial"/>
                <a:cs typeface="Arial"/>
              </a:rPr>
              <a:t>-ethyl </a:t>
            </a:r>
            <a:r>
              <a:rPr lang="en-US" sz="1600" b="1" dirty="0" smtClean="0">
                <a:solidFill>
                  <a:srgbClr val="71C931"/>
                </a:solidFill>
                <a:latin typeface="Arial"/>
                <a:cs typeface="Arial"/>
              </a:rPr>
              <a:t>BFL</a:t>
            </a:r>
            <a:r>
              <a:rPr lang="en-US" sz="1600" b="1" dirty="0" smtClean="0">
                <a:latin typeface="Arial"/>
                <a:cs typeface="Arial"/>
              </a:rPr>
              <a:t>)-Ac</a:t>
            </a:r>
          </a:p>
          <a:p>
            <a:pPr marL="857250" lvl="1" indent="-34290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857250" lvl="1" indent="-34290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1400" y="2787880"/>
          <a:ext cx="7645401" cy="313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452"/>
                <a:gridCol w="4697448"/>
                <a:gridCol w="1206501"/>
              </a:tblGrid>
              <a:tr h="3250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PEPTIDE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SEQUENCE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CHARGE</a:t>
                      </a:r>
                    </a:p>
                  </a:txBody>
                  <a:tcPr/>
                </a:tc>
              </a:tr>
              <a:tr h="791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Substrate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0" lvl="1" indent="-342900">
                        <a:buNone/>
                      </a:pP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Acetyl-W-G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cs typeface="Arial"/>
                        </a:rPr>
                        <a:t>D(-)D(-)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600" b="1" dirty="0" smtClean="0">
                          <a:solidFill>
                            <a:srgbClr val="D99694"/>
                          </a:solidFill>
                          <a:latin typeface="Arial"/>
                          <a:cs typeface="Arial"/>
                        </a:rPr>
                        <a:t>D(-)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K(+) 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R(+) 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/    </a:t>
                      </a:r>
                      <a:r>
                        <a:rPr lang="en-US" sz="1600" b="1" dirty="0" smtClean="0">
                          <a:solidFill>
                            <a:srgbClr val="31859C"/>
                          </a:solidFill>
                          <a:latin typeface="Arial"/>
                          <a:cs typeface="Arial"/>
                        </a:rPr>
                        <a:t>R(+)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AWG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cs typeface="Arial"/>
                        </a:rPr>
                        <a:t>(-)</a:t>
                      </a:r>
                      <a:r>
                        <a:rPr lang="en-US" sz="1600" b="1" dirty="0" err="1" smtClean="0">
                          <a:latin typeface="Arial"/>
                          <a:cs typeface="Arial"/>
                        </a:rPr>
                        <a:t>TI(diamino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-ethyl </a:t>
                      </a:r>
                      <a:r>
                        <a:rPr lang="en-US" sz="1600" b="1" dirty="0" smtClean="0">
                          <a:solidFill>
                            <a:srgbClr val="71C931"/>
                          </a:solidFill>
                          <a:latin typeface="Arial"/>
                          <a:cs typeface="Arial"/>
                        </a:rPr>
                        <a:t>BFL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)-Ac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 anchor="ctr"/>
                </a:tc>
              </a:tr>
              <a:tr h="433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>
                          <a:latin typeface="Arial"/>
                          <a:ea typeface="Cambria"/>
                          <a:cs typeface="Arial"/>
                        </a:rPr>
                        <a:t>Cleaved Fragments</a:t>
                      </a:r>
                      <a:endParaRPr lang="en-US" sz="160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52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mbria"/>
                          <a:cs typeface="Arial"/>
                        </a:rPr>
                        <a:t>N-terminal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Acetyl-W-G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cs typeface="Arial"/>
                        </a:rPr>
                        <a:t>D(-)D(-)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600" b="1" dirty="0" smtClean="0">
                          <a:solidFill>
                            <a:srgbClr val="D99694"/>
                          </a:solidFill>
                          <a:latin typeface="Arial"/>
                          <a:cs typeface="Arial"/>
                        </a:rPr>
                        <a:t>D(-)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K(+) 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R(+) </a:t>
                      </a:r>
                      <a:r>
                        <a:rPr lang="en-US" sz="1600" dirty="0" smtClean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Cambria"/>
                          <a:cs typeface="Arial"/>
                        </a:rPr>
                        <a:t>O</a:t>
                      </a:r>
                      <a:r>
                        <a:rPr lang="en-US" sz="1600" b="1" baseline="300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endParaRPr lang="en-US" sz="16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mbria"/>
                          <a:cs typeface="Arial"/>
                        </a:rPr>
                        <a:t>-2</a:t>
                      </a:r>
                      <a:endParaRPr lang="en-US" sz="1600" dirty="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39211"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mbria"/>
                          <a:cs typeface="Arial"/>
                        </a:rPr>
                        <a:t>C-terminal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Cambria"/>
                          <a:cs typeface="Arial"/>
                        </a:rPr>
                        <a:t>H</a:t>
                      </a:r>
                      <a:r>
                        <a:rPr lang="en-US" sz="1600" b="1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Cambria"/>
                          <a:cs typeface="Arial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Cambria"/>
                          <a:cs typeface="Arial"/>
                        </a:rPr>
                        <a:t>N</a:t>
                      </a:r>
                      <a:r>
                        <a:rPr lang="en-US" sz="1600" b="1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Cambria"/>
                          <a:cs typeface="Arial"/>
                        </a:rPr>
                        <a:t>+</a:t>
                      </a:r>
                      <a:r>
                        <a:rPr lang="en-US" sz="1600" b="1" baseline="0" dirty="0" smtClean="0">
                          <a:latin typeface="Arial"/>
                          <a:ea typeface="Cambria"/>
                          <a:cs typeface="Arial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31859C"/>
                          </a:solidFill>
                          <a:latin typeface="Arial"/>
                          <a:cs typeface="Arial"/>
                        </a:rPr>
                        <a:t>R(+)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AWG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/>
                          <a:cs typeface="Arial"/>
                        </a:rPr>
                        <a:t>(-)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TI(diamino-ethyl </a:t>
                      </a:r>
                      <a:r>
                        <a:rPr lang="en-US" sz="1600" b="1" dirty="0" smtClean="0">
                          <a:solidFill>
                            <a:srgbClr val="71C931"/>
                          </a:solidFill>
                          <a:latin typeface="Arial"/>
                          <a:cs typeface="Arial"/>
                        </a:rPr>
                        <a:t>BFL</a:t>
                      </a: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)-Ac</a:t>
                      </a:r>
                      <a:endParaRPr lang="en-US" sz="1600" dirty="0"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/>
                          <a:ea typeface="Cambria"/>
                          <a:cs typeface="Arial"/>
                        </a:rPr>
                        <a:t>+1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Substrate Design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OmpT</a:t>
            </a:r>
            <a:r>
              <a:rPr lang="en-US" dirty="0" smtClean="0">
                <a:latin typeface="Arial"/>
                <a:cs typeface="Arial"/>
              </a:rPr>
              <a:t> Assay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1417638"/>
            <a:ext cx="7607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Similar to the thrombin assay, with the exception of a different substrate that targets </a:t>
            </a:r>
            <a:r>
              <a:rPr lang="en-US" sz="1600" dirty="0" err="1" smtClean="0">
                <a:latin typeface="Arial"/>
                <a:cs typeface="Arial"/>
              </a:rPr>
              <a:t>OmpT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7650" y="3014496"/>
            <a:ext cx="642038" cy="1000126"/>
            <a:chOff x="836700" y="613146"/>
            <a:chExt cx="642038" cy="1000126"/>
          </a:xfrm>
        </p:grpSpPr>
        <p:sp>
          <p:nvSpPr>
            <p:cNvPr id="8" name="Can 7"/>
            <p:cNvSpPr/>
            <p:nvPr/>
          </p:nvSpPr>
          <p:spPr>
            <a:xfrm rot="19271411">
              <a:off x="1191488" y="665005"/>
              <a:ext cx="167378" cy="9482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36700" y="613146"/>
              <a:ext cx="172950" cy="1594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 rot="19289540">
              <a:off x="1310169" y="1001427"/>
              <a:ext cx="168569" cy="569019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7758" y="4086422"/>
            <a:ext cx="189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Sample with </a:t>
            </a:r>
            <a:r>
              <a:rPr lang="en-US" sz="1400" dirty="0" err="1" smtClean="0">
                <a:latin typeface="Arial"/>
                <a:cs typeface="Arial"/>
              </a:rPr>
              <a:t>OmpT</a:t>
            </a:r>
            <a:r>
              <a:rPr lang="en-US" sz="1400" dirty="0" smtClean="0">
                <a:latin typeface="Arial"/>
                <a:cs typeface="Arial"/>
              </a:rPr>
              <a:t> enzyme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839114" y="3321778"/>
            <a:ext cx="559132" cy="550227"/>
          </a:xfrm>
          <a:prstGeom prst="mathPlus">
            <a:avLst/>
          </a:prstGeom>
          <a:solidFill>
            <a:schemeClr val="bg2">
              <a:lumMod val="1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33210" y="2805014"/>
            <a:ext cx="2144617" cy="1789467"/>
            <a:chOff x="5041900" y="88900"/>
            <a:chExt cx="2144617" cy="1789467"/>
          </a:xfrm>
        </p:grpSpPr>
        <p:sp>
          <p:nvSpPr>
            <p:cNvPr id="14" name="TextBox 13"/>
            <p:cNvSpPr txBox="1"/>
            <p:nvPr/>
          </p:nvSpPr>
          <p:spPr>
            <a:xfrm>
              <a:off x="5448863" y="1355147"/>
              <a:ext cx="1499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Arial"/>
                  <a:cs typeface="Arial"/>
                </a:rPr>
                <a:t>OmpT</a:t>
              </a:r>
              <a:r>
                <a:rPr lang="en-US" sz="1400" dirty="0" smtClean="0">
                  <a:latin typeface="Arial"/>
                  <a:cs typeface="Arial"/>
                </a:rPr>
                <a:t> Specific substrate</a:t>
              </a:r>
              <a:endParaRPr lang="en-US" sz="1400" dirty="0"/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041900" y="406400"/>
              <a:ext cx="2144617" cy="656284"/>
            </a:xfrm>
            <a:prstGeom prst="curvedConnector3">
              <a:avLst>
                <a:gd name="adj1" fmla="val 54145"/>
              </a:avLst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lus 15"/>
            <p:cNvSpPr/>
            <p:nvPr/>
          </p:nvSpPr>
          <p:spPr>
            <a:xfrm>
              <a:off x="5768444" y="637609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Minus 16"/>
            <p:cNvSpPr/>
            <p:nvPr/>
          </p:nvSpPr>
          <p:spPr>
            <a:xfrm flipH="1">
              <a:off x="5152889" y="909325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38949" y="88900"/>
              <a:ext cx="165415" cy="186890"/>
            </a:xfrm>
            <a:prstGeom prst="ellipse">
              <a:avLst/>
            </a:prstGeom>
            <a:solidFill>
              <a:srgbClr val="71C93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Connector 18"/>
            <p:cNvCxnSpPr>
              <a:stCxn id="18" idx="4"/>
            </p:cNvCxnSpPr>
            <p:nvPr/>
          </p:nvCxnSpPr>
          <p:spPr>
            <a:xfrm rot="5400000">
              <a:off x="6855558" y="341095"/>
              <a:ext cx="131404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4627267" y="3608347"/>
            <a:ext cx="1185927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inus 20"/>
          <p:cNvSpPr/>
          <p:nvPr/>
        </p:nvSpPr>
        <p:spPr>
          <a:xfrm flipH="1">
            <a:off x="3237419" y="3720397"/>
            <a:ext cx="170410" cy="116801"/>
          </a:xfrm>
          <a:prstGeom prst="mathMinus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016209" y="3402096"/>
            <a:ext cx="1211431" cy="592834"/>
            <a:chOff x="5687324" y="1022811"/>
            <a:chExt cx="1211431" cy="592834"/>
          </a:xfrm>
        </p:grpSpPr>
        <p:sp>
          <p:nvSpPr>
            <p:cNvPr id="23" name="Minus 22"/>
            <p:cNvSpPr/>
            <p:nvPr/>
          </p:nvSpPr>
          <p:spPr>
            <a:xfrm flipH="1">
              <a:off x="5918203" y="132046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687324" y="1249574"/>
              <a:ext cx="1126226" cy="249270"/>
            </a:xfrm>
            <a:prstGeom prst="curvedConnector3">
              <a:avLst>
                <a:gd name="adj1" fmla="val 50000"/>
              </a:avLst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inus 24"/>
            <p:cNvSpPr/>
            <p:nvPr/>
          </p:nvSpPr>
          <p:spPr>
            <a:xfrm flipH="1">
              <a:off x="6088613" y="1498844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25"/>
            <p:cNvSpPr/>
            <p:nvPr/>
          </p:nvSpPr>
          <p:spPr>
            <a:xfrm>
              <a:off x="6444293" y="1022811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>
            <a:xfrm flipH="1">
              <a:off x="6728345" y="119117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82151" y="2841965"/>
            <a:ext cx="952624" cy="712531"/>
            <a:chOff x="7153266" y="462680"/>
            <a:chExt cx="952624" cy="712531"/>
          </a:xfrm>
        </p:grpSpPr>
        <p:cxnSp>
          <p:nvCxnSpPr>
            <p:cNvPr id="29" name="Curved Connector 28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lus 31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78043" y="4124522"/>
            <a:ext cx="171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Cleaved substrate</a:t>
            </a:r>
            <a:endParaRPr lang="en-US" sz="1400" dirty="0"/>
          </a:p>
        </p:txBody>
      </p:sp>
      <p:sp>
        <p:nvSpPr>
          <p:cNvPr id="35" name="Plus 34"/>
          <p:cNvSpPr/>
          <p:nvPr/>
        </p:nvSpPr>
        <p:spPr>
          <a:xfrm>
            <a:off x="3747120" y="3515477"/>
            <a:ext cx="234967" cy="22676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3782036" y="2999687"/>
            <a:ext cx="234967" cy="22676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Minus 36"/>
          <p:cNvSpPr/>
          <p:nvPr/>
        </p:nvSpPr>
        <p:spPr>
          <a:xfrm flipH="1">
            <a:off x="2829404" y="3781047"/>
            <a:ext cx="170410" cy="116801"/>
          </a:xfrm>
          <a:prstGeom prst="mathMinus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 flipH="1">
            <a:off x="6076678" y="3910548"/>
            <a:ext cx="170410" cy="116801"/>
          </a:xfrm>
          <a:prstGeom prst="mathMinus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7717118" y="3441114"/>
            <a:ext cx="234967" cy="22676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>
            <a:off x="7834601" y="3060607"/>
            <a:ext cx="234967" cy="22676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Pla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/>
                <a:cs typeface="Arial"/>
              </a:rPr>
              <a:t>Yersinia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pestis</a:t>
            </a:r>
            <a:r>
              <a:rPr lang="en-US" sz="2000" dirty="0" smtClean="0">
                <a:latin typeface="Arial"/>
                <a:cs typeface="Arial"/>
              </a:rPr>
              <a:t> surface protease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An agent of plague and has been recognized as one of the most devastating, epidemic-causing bacteria experienced by mankind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9.5-kb plasmid </a:t>
            </a:r>
            <a:r>
              <a:rPr lang="en-US" sz="2000" dirty="0" err="1" smtClean="0">
                <a:latin typeface="Arial"/>
                <a:cs typeface="Arial"/>
              </a:rPr>
              <a:t>pPCP</a:t>
            </a:r>
            <a:r>
              <a:rPr lang="en-US" sz="2000" dirty="0" smtClean="0">
                <a:latin typeface="Arial"/>
                <a:cs typeface="Arial"/>
              </a:rPr>
              <a:t> expresses plague </a:t>
            </a:r>
            <a:r>
              <a:rPr lang="en-US" sz="2000" dirty="0" err="1" smtClean="0">
                <a:latin typeface="Arial"/>
                <a:cs typeface="Arial"/>
              </a:rPr>
              <a:t>plasminogen</a:t>
            </a:r>
            <a:r>
              <a:rPr lang="en-US" sz="2000" dirty="0" smtClean="0">
                <a:latin typeface="Arial"/>
                <a:cs typeface="Arial"/>
              </a:rPr>
              <a:t> activator (</a:t>
            </a:r>
            <a:r>
              <a:rPr lang="en-US" sz="2000" dirty="0" err="1" smtClean="0">
                <a:latin typeface="Arial"/>
                <a:cs typeface="Arial"/>
              </a:rPr>
              <a:t>Pla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Responsible for </a:t>
            </a:r>
            <a:r>
              <a:rPr lang="en-US" sz="2000" dirty="0" err="1" smtClean="0">
                <a:latin typeface="Arial"/>
                <a:cs typeface="Arial"/>
              </a:rPr>
              <a:t>fibrinolytic</a:t>
            </a:r>
            <a:r>
              <a:rPr lang="en-US" sz="2000" dirty="0" smtClean="0">
                <a:latin typeface="Arial"/>
                <a:cs typeface="Arial"/>
              </a:rPr>
              <a:t> and </a:t>
            </a:r>
            <a:r>
              <a:rPr lang="en-US" sz="2000" dirty="0" err="1" smtClean="0">
                <a:latin typeface="Arial"/>
                <a:cs typeface="Arial"/>
              </a:rPr>
              <a:t>coagulase</a:t>
            </a:r>
            <a:r>
              <a:rPr lang="en-US" sz="2000" dirty="0" smtClean="0">
                <a:latin typeface="Arial"/>
                <a:cs typeface="Arial"/>
              </a:rPr>
              <a:t> activities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Pla</a:t>
            </a:r>
            <a:r>
              <a:rPr lang="en-US" dirty="0" smtClean="0">
                <a:latin typeface="Arial"/>
                <a:cs typeface="Arial"/>
              </a:rPr>
              <a:t> Substrate Design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Design strategy is very similar to the </a:t>
            </a:r>
            <a:r>
              <a:rPr lang="en-US" sz="2000" dirty="0" err="1" smtClean="0">
                <a:latin typeface="Arial"/>
                <a:cs typeface="Arial"/>
              </a:rPr>
              <a:t>OmpT</a:t>
            </a:r>
            <a:r>
              <a:rPr lang="en-US" sz="2000" dirty="0" smtClean="0">
                <a:latin typeface="Arial"/>
                <a:cs typeface="Arial"/>
              </a:rPr>
              <a:t> substrate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DABCYL-</a:t>
            </a:r>
            <a:r>
              <a:rPr lang="en-US" sz="2000" b="1" dirty="0" err="1" smtClean="0">
                <a:solidFill>
                  <a:srgbClr val="31859C"/>
                </a:solidFill>
                <a:latin typeface="Arial"/>
                <a:cs typeface="Arial"/>
              </a:rPr>
              <a:t>Arg</a:t>
            </a:r>
            <a:r>
              <a:rPr lang="en-US" sz="2000" b="1" dirty="0" smtClean="0">
                <a:solidFill>
                  <a:srgbClr val="31859C"/>
                </a:solidFill>
                <a:latin typeface="Arial"/>
                <a:cs typeface="Arial"/>
              </a:rPr>
              <a:t>(+) </a:t>
            </a:r>
            <a:r>
              <a:rPr lang="en-US" sz="2000" dirty="0" smtClean="0">
                <a:latin typeface="Arial"/>
                <a:cs typeface="Arial"/>
              </a:rPr>
              <a:t>/ </a:t>
            </a:r>
            <a:r>
              <a:rPr lang="en-US" sz="2000" b="1" dirty="0" smtClean="0">
                <a:solidFill>
                  <a:srgbClr val="31859C"/>
                </a:solidFill>
                <a:latin typeface="Arial"/>
                <a:cs typeface="Arial"/>
              </a:rPr>
              <a:t>Arg(+)</a:t>
            </a:r>
            <a:r>
              <a:rPr lang="en-US" sz="2000" dirty="0" smtClean="0">
                <a:latin typeface="Arial"/>
                <a:cs typeface="Arial"/>
              </a:rPr>
              <a:t>-Ile-Asn-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Arg(+)</a:t>
            </a:r>
            <a:r>
              <a:rPr lang="en-US" sz="2000" dirty="0" smtClean="0">
                <a:latin typeface="Arial"/>
                <a:cs typeface="Arial"/>
              </a:rPr>
              <a:t>-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Glu(-)</a:t>
            </a:r>
            <a:r>
              <a:rPr lang="en-US" sz="2000" dirty="0" smtClean="0">
                <a:latin typeface="Arial"/>
                <a:cs typeface="Arial"/>
              </a:rPr>
              <a:t>(EDANS)-NH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</a:p>
          <a:p>
            <a:pPr>
              <a:buNone/>
            </a:pPr>
            <a:endParaRPr lang="en-US" sz="2000" baseline="-25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DABCYL is quencher molecule, EDANS is </a:t>
            </a:r>
            <a:r>
              <a:rPr lang="en-US" sz="2000" dirty="0" err="1" smtClean="0">
                <a:latin typeface="Arial"/>
                <a:cs typeface="Arial"/>
              </a:rPr>
              <a:t>fluorophore</a:t>
            </a:r>
            <a:endParaRPr lang="en-US" sz="20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+2 charge peptide sequence.  Thus, we have to add -3 charge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877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Point of Care (POC) Device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Hand Held Device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POC Device Sketch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2292" y="3223039"/>
            <a:ext cx="4330700" cy="1892300"/>
            <a:chOff x="1752457" y="2082800"/>
            <a:chExt cx="4981167" cy="2311400"/>
          </a:xfrm>
        </p:grpSpPr>
        <p:sp>
          <p:nvSpPr>
            <p:cNvPr id="5" name="Rectangle 4"/>
            <p:cNvSpPr/>
            <p:nvPr/>
          </p:nvSpPr>
          <p:spPr>
            <a:xfrm>
              <a:off x="1752457" y="2082800"/>
              <a:ext cx="4981167" cy="2311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33650" y="2895600"/>
              <a:ext cx="3479800" cy="6985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70550" y="2895600"/>
              <a:ext cx="685800" cy="6985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90750" y="2895600"/>
              <a:ext cx="685800" cy="6985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5116" y="2895600"/>
              <a:ext cx="343276" cy="698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4850645" y="4327010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20256" y="4363630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20256" y="4281291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20256" y="4198106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20256" y="410539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20256" y="4021575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20760" y="4198106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0760" y="4281291"/>
            <a:ext cx="46408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0071" y="4021575"/>
            <a:ext cx="46408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14265" y="4226047"/>
            <a:ext cx="46408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49956" y="4152387"/>
            <a:ext cx="46408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0760" y="4363630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21449" y="4106668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91405" y="4083808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49956" y="4044434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91405" y="3975856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20256" y="393013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51678" y="390727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21449" y="393013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91405" y="4304150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4264" y="4372729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91404" y="415238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60673" y="3975856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91404" y="390727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74537" y="4235572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386861" y="3343422"/>
            <a:ext cx="1077038" cy="854684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7171796" y="3032539"/>
            <a:ext cx="2171700" cy="87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Buffer Well: 1) 10- 20 μL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Electrode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31726" y="4756069"/>
            <a:ext cx="2231578" cy="7185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Sample Well: 2) 5- 10 μL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and </a:t>
            </a:r>
            <a:r>
              <a:rPr lang="en-US" sz="1436" i="1" dirty="0" smtClean="0">
                <a:latin typeface="Arial"/>
                <a:ea typeface="+mj-ea"/>
                <a:cs typeface="Arial"/>
              </a:rPr>
              <a:t>Lyophilized Substrate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Electrode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2223699" y="4151116"/>
            <a:ext cx="917185" cy="70691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716685" y="4833741"/>
            <a:ext cx="1123950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3460307" y="5115339"/>
            <a:ext cx="1638296" cy="87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3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Channel with Filter Paper</a:t>
            </a:r>
          </a:p>
        </p:txBody>
      </p:sp>
      <p:cxnSp>
        <p:nvCxnSpPr>
          <p:cNvPr id="53" name="Straight Arrow Connector 52"/>
          <p:cNvCxnSpPr>
            <a:stCxn id="30" idx="3"/>
          </p:cNvCxnSpPr>
          <p:nvPr/>
        </p:nvCxnSpPr>
        <p:spPr>
          <a:xfrm rot="5400000" flipH="1">
            <a:off x="4207683" y="3434490"/>
            <a:ext cx="1291242" cy="6694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>
          <a:xfrm>
            <a:off x="3578867" y="2101654"/>
            <a:ext cx="2375223" cy="87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3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Negatively Charged Beads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5468650" y="5126081"/>
            <a:ext cx="53768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5294690" y="5115339"/>
            <a:ext cx="1390295" cy="874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Support: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Glass or Plastic</a:t>
            </a:r>
            <a:endParaRPr kumimoji="0" lang="en-US" sz="143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905685" y="1866704"/>
            <a:ext cx="1318013" cy="469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b="1" i="1" dirty="0" smtClean="0">
                <a:latin typeface="Arial"/>
                <a:ea typeface="+mj-ea"/>
                <a:cs typeface="Arial"/>
              </a:rPr>
              <a:t>Top View: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1783786" y="3847320"/>
            <a:ext cx="6092035" cy="736599"/>
            <a:chOff x="1770567" y="4583919"/>
            <a:chExt cx="6092035" cy="736599"/>
          </a:xfrm>
        </p:grpSpPr>
        <p:grpSp>
          <p:nvGrpSpPr>
            <p:cNvPr id="118" name="Group 117"/>
            <p:cNvGrpSpPr/>
            <p:nvPr/>
          </p:nvGrpSpPr>
          <p:grpSpPr>
            <a:xfrm>
              <a:off x="2032631" y="4612474"/>
              <a:ext cx="5588000" cy="708044"/>
              <a:chOff x="2006599" y="4346557"/>
              <a:chExt cx="5588000" cy="708044"/>
            </a:xfrm>
          </p:grpSpPr>
          <p:grpSp>
            <p:nvGrpSpPr>
              <p:cNvPr id="119" name="Group 29"/>
              <p:cNvGrpSpPr/>
              <p:nvPr/>
            </p:nvGrpSpPr>
            <p:grpSpPr>
              <a:xfrm>
                <a:off x="2006599" y="4346557"/>
                <a:ext cx="5588000" cy="708044"/>
                <a:chOff x="2006599" y="4346557"/>
                <a:chExt cx="5588000" cy="708044"/>
              </a:xfrm>
            </p:grpSpPr>
            <p:grpSp>
              <p:nvGrpSpPr>
                <p:cNvPr id="178" name="Group 16"/>
                <p:cNvGrpSpPr/>
                <p:nvPr/>
              </p:nvGrpSpPr>
              <p:grpSpPr>
                <a:xfrm>
                  <a:off x="2006599" y="4346557"/>
                  <a:ext cx="5588000" cy="708044"/>
                  <a:chOff x="2006599" y="4346557"/>
                  <a:chExt cx="5588000" cy="708044"/>
                </a:xfrm>
              </p:grpSpPr>
              <p:grpSp>
                <p:nvGrpSpPr>
                  <p:cNvPr id="191" name="Group 4"/>
                  <p:cNvGrpSpPr/>
                  <p:nvPr/>
                </p:nvGrpSpPr>
                <p:grpSpPr>
                  <a:xfrm>
                    <a:off x="2006599" y="4348146"/>
                    <a:ext cx="5588000" cy="706455"/>
                    <a:chOff x="1204735" y="4292599"/>
                    <a:chExt cx="6427312" cy="862918"/>
                  </a:xfrm>
                </p:grpSpPr>
                <p:sp>
                  <p:nvSpPr>
                    <p:cNvPr id="197" name="Rectangle 5"/>
                    <p:cNvSpPr/>
                    <p:nvPr/>
                  </p:nvSpPr>
                  <p:spPr>
                    <a:xfrm>
                      <a:off x="1204735" y="4292599"/>
                      <a:ext cx="6427312" cy="86291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Rectangle 6"/>
                    <p:cNvSpPr/>
                    <p:nvPr/>
                  </p:nvSpPr>
                  <p:spPr>
                    <a:xfrm>
                      <a:off x="2678491" y="4519495"/>
                      <a:ext cx="3479799" cy="341281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Rectangle 9"/>
                    <p:cNvSpPr/>
                    <p:nvPr/>
                  </p:nvSpPr>
                  <p:spPr>
                    <a:xfrm>
                      <a:off x="4246753" y="4519495"/>
                      <a:ext cx="343276" cy="34128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2" name="Rectangle 10"/>
                  <p:cNvSpPr/>
                  <p:nvPr/>
                </p:nvSpPr>
                <p:spPr>
                  <a:xfrm>
                    <a:off x="2540000" y="4348145"/>
                    <a:ext cx="747905" cy="4651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1"/>
                  <p:cNvSpPr/>
                  <p:nvPr/>
                </p:nvSpPr>
                <p:spPr>
                  <a:xfrm>
                    <a:off x="6313293" y="4348145"/>
                    <a:ext cx="747905" cy="4651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2"/>
                  <p:cNvSpPr/>
                  <p:nvPr/>
                </p:nvSpPr>
                <p:spPr>
                  <a:xfrm>
                    <a:off x="3287904" y="4348145"/>
                    <a:ext cx="3025389" cy="185756"/>
                  </a:xfrm>
                  <a:prstGeom prst="rect">
                    <a:avLst/>
                  </a:prstGeom>
                  <a:solidFill>
                    <a:srgbClr val="E8E8E8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5" name="Straight Connector 14"/>
                  <p:cNvCxnSpPr/>
                  <p:nvPr/>
                </p:nvCxnSpPr>
                <p:spPr>
                  <a:xfrm>
                    <a:off x="2540000" y="4346557"/>
                    <a:ext cx="737995" cy="1588"/>
                  </a:xfrm>
                  <a:prstGeom prst="line">
                    <a:avLst/>
                  </a:prstGeom>
                  <a:ln w="5715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5"/>
                  <p:cNvCxnSpPr/>
                  <p:nvPr/>
                </p:nvCxnSpPr>
                <p:spPr>
                  <a:xfrm>
                    <a:off x="6323203" y="4348145"/>
                    <a:ext cx="737995" cy="1588"/>
                  </a:xfrm>
                  <a:prstGeom prst="line">
                    <a:avLst/>
                  </a:prstGeom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9" name="Oval 178"/>
                <p:cNvSpPr/>
                <p:nvPr/>
              </p:nvSpPr>
              <p:spPr>
                <a:xfrm>
                  <a:off x="4666615" y="4557396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4880609" y="4557396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9"/>
                <p:cNvSpPr/>
                <p:nvPr/>
              </p:nvSpPr>
              <p:spPr>
                <a:xfrm>
                  <a:off x="4689474" y="4747259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4880609" y="4747259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834890" y="4701540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4803772" y="4557396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4689474" y="4678681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 flipH="1" flipV="1">
                  <a:off x="4766312" y="4747259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4880609" y="4632962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26"/>
                <p:cNvSpPr/>
                <p:nvPr/>
              </p:nvSpPr>
              <p:spPr>
                <a:xfrm>
                  <a:off x="4766312" y="4655821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4720593" y="4603115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4826631" y="4610102"/>
                  <a:ext cx="45719" cy="4571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2539999" y="4747259"/>
                <a:ext cx="737995" cy="60958"/>
              </a:xfrm>
              <a:prstGeom prst="rect">
                <a:avLst/>
              </a:prstGeom>
              <a:solidFill>
                <a:srgbClr val="D5C828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13293" y="4747259"/>
                <a:ext cx="737995" cy="60958"/>
              </a:xfrm>
              <a:prstGeom prst="rect">
                <a:avLst/>
              </a:prstGeom>
              <a:solidFill>
                <a:srgbClr val="D5C828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51"/>
              <p:cNvGrpSpPr/>
              <p:nvPr/>
            </p:nvGrpSpPr>
            <p:grpSpPr>
              <a:xfrm>
                <a:off x="2539999" y="4598357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71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73" name="Curved Connector 54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Plus 173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5" name="Minus 174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Oval 175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77" name="Straight Connector 176"/>
                  <p:cNvCxnSpPr>
                    <a:stCxn id="176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2" name="Minus 171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67"/>
              <p:cNvGrpSpPr/>
              <p:nvPr/>
            </p:nvGrpSpPr>
            <p:grpSpPr>
              <a:xfrm>
                <a:off x="2667713" y="4598357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64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66" name="Curved Connector 165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Plus 166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8" name="Minus 167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70" name="Straight Connector 169"/>
                  <p:cNvCxnSpPr>
                    <a:stCxn id="169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5" name="Minus 164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75"/>
              <p:cNvGrpSpPr/>
              <p:nvPr/>
            </p:nvGrpSpPr>
            <p:grpSpPr>
              <a:xfrm>
                <a:off x="2816681" y="4603115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57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59" name="Curved Connector 158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Plus 159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" name="Minus 160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63" name="Straight Connector 162"/>
                  <p:cNvCxnSpPr>
                    <a:stCxn id="162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8" name="Minus 157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83"/>
              <p:cNvGrpSpPr/>
              <p:nvPr/>
            </p:nvGrpSpPr>
            <p:grpSpPr>
              <a:xfrm>
                <a:off x="2908303" y="4610102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50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52" name="Curved Connector 151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Plus 152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4" name="Minus 153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56" name="Straight Connector 155"/>
                  <p:cNvCxnSpPr>
                    <a:stCxn id="155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Minus 150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91"/>
              <p:cNvGrpSpPr/>
              <p:nvPr/>
            </p:nvGrpSpPr>
            <p:grpSpPr>
              <a:xfrm>
                <a:off x="3007587" y="4617775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43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45" name="Curved Connector 144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Plus 145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" name="Minus 146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49" name="Straight Connector 148"/>
                  <p:cNvCxnSpPr>
                    <a:stCxn id="148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Minus 143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99"/>
              <p:cNvGrpSpPr/>
              <p:nvPr/>
            </p:nvGrpSpPr>
            <p:grpSpPr>
              <a:xfrm>
                <a:off x="3106871" y="4611089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36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38" name="Curved Connector 137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Plus 138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" name="Minus 139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42" name="Straight Connector 141"/>
                  <p:cNvCxnSpPr>
                    <a:stCxn id="141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Minus 136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07"/>
              <p:cNvGrpSpPr/>
              <p:nvPr/>
            </p:nvGrpSpPr>
            <p:grpSpPr>
              <a:xfrm>
                <a:off x="2740082" y="4603470"/>
                <a:ext cx="161418" cy="113311"/>
                <a:chOff x="6215188" y="1469048"/>
                <a:chExt cx="360037" cy="160012"/>
              </a:xfrm>
            </p:grpSpPr>
            <p:grpSp>
              <p:nvGrpSpPr>
                <p:cNvPr id="129" name="Group 145"/>
                <p:cNvGrpSpPr/>
                <p:nvPr/>
              </p:nvGrpSpPr>
              <p:grpSpPr>
                <a:xfrm>
                  <a:off x="6215188" y="1469048"/>
                  <a:ext cx="360037" cy="142875"/>
                  <a:chOff x="5041900" y="88900"/>
                  <a:chExt cx="2144617" cy="973784"/>
                </a:xfrm>
              </p:grpSpPr>
              <p:cxnSp>
                <p:nvCxnSpPr>
                  <p:cNvPr id="131" name="Curved Connector 130"/>
                  <p:cNvCxnSpPr/>
                  <p:nvPr/>
                </p:nvCxnSpPr>
                <p:spPr>
                  <a:xfrm flipV="1">
                    <a:off x="5041900" y="406400"/>
                    <a:ext cx="2144617" cy="656284"/>
                  </a:xfrm>
                  <a:prstGeom prst="curvedConnector3">
                    <a:avLst>
                      <a:gd name="adj1" fmla="val 54145"/>
                    </a:avLst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Plus 131"/>
                  <p:cNvSpPr/>
                  <p:nvPr/>
                </p:nvSpPr>
                <p:spPr>
                  <a:xfrm>
                    <a:off x="5768444" y="637609"/>
                    <a:ext cx="234967" cy="226763"/>
                  </a:xfrm>
                  <a:prstGeom prst="mathPlu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3" name="Minus 132"/>
                  <p:cNvSpPr/>
                  <p:nvPr/>
                </p:nvSpPr>
                <p:spPr>
                  <a:xfrm flipH="1">
                    <a:off x="5408504" y="864372"/>
                    <a:ext cx="170410" cy="116801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6838949" y="88900"/>
                    <a:ext cx="165415" cy="186890"/>
                  </a:xfrm>
                  <a:prstGeom prst="ellipse">
                    <a:avLst/>
                  </a:prstGeom>
                  <a:solidFill>
                    <a:srgbClr val="71C93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35" name="Straight Connector 134"/>
                  <p:cNvCxnSpPr>
                    <a:stCxn id="134" idx="4"/>
                  </p:cNvCxnSpPr>
                  <p:nvPr/>
                </p:nvCxnSpPr>
                <p:spPr>
                  <a:xfrm rot="5400000">
                    <a:off x="6855558" y="341095"/>
                    <a:ext cx="131404" cy="794"/>
                  </a:xfrm>
                  <a:prstGeom prst="line">
                    <a:avLst/>
                  </a:prstGeom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0" name="Minus 129"/>
                <p:cNvSpPr/>
                <p:nvPr/>
              </p:nvSpPr>
              <p:spPr>
                <a:xfrm flipH="1">
                  <a:off x="6322856" y="1611923"/>
                  <a:ext cx="28608" cy="17137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2" name="Freeform 201"/>
            <p:cNvSpPr/>
            <p:nvPr/>
          </p:nvSpPr>
          <p:spPr>
            <a:xfrm>
              <a:off x="1770567" y="4583919"/>
              <a:ext cx="867833" cy="495300"/>
            </a:xfrm>
            <a:custGeom>
              <a:avLst/>
              <a:gdLst>
                <a:gd name="connsiteX0" fmla="*/ 825500 w 867833"/>
                <a:gd name="connsiteY0" fmla="*/ 495300 h 495300"/>
                <a:gd name="connsiteX1" fmla="*/ 730250 w 867833"/>
                <a:gd name="connsiteY1" fmla="*/ 69850 h 495300"/>
                <a:gd name="connsiteX2" fmla="*/ 0 w 867833"/>
                <a:gd name="connsiteY2" fmla="*/ 762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833" h="495300">
                  <a:moveTo>
                    <a:pt x="825500" y="495300"/>
                  </a:moveTo>
                  <a:cubicBezTo>
                    <a:pt x="846666" y="317500"/>
                    <a:pt x="867833" y="139700"/>
                    <a:pt x="730250" y="69850"/>
                  </a:cubicBezTo>
                  <a:cubicBezTo>
                    <a:pt x="592667" y="0"/>
                    <a:pt x="0" y="76200"/>
                    <a:pt x="0" y="76200"/>
                  </a:cubicBezTo>
                </a:path>
              </a:pathLst>
            </a:custGeom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>
            <a:xfrm flipH="1">
              <a:off x="6994769" y="4583919"/>
              <a:ext cx="867833" cy="495300"/>
            </a:xfrm>
            <a:custGeom>
              <a:avLst/>
              <a:gdLst>
                <a:gd name="connsiteX0" fmla="*/ 825500 w 867833"/>
                <a:gd name="connsiteY0" fmla="*/ 495300 h 495300"/>
                <a:gd name="connsiteX1" fmla="*/ 730250 w 867833"/>
                <a:gd name="connsiteY1" fmla="*/ 69850 h 495300"/>
                <a:gd name="connsiteX2" fmla="*/ 0 w 867833"/>
                <a:gd name="connsiteY2" fmla="*/ 762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833" h="495300">
                  <a:moveTo>
                    <a:pt x="825500" y="495300"/>
                  </a:moveTo>
                  <a:cubicBezTo>
                    <a:pt x="846666" y="317500"/>
                    <a:pt x="867833" y="139700"/>
                    <a:pt x="730250" y="69850"/>
                  </a:cubicBezTo>
                  <a:cubicBezTo>
                    <a:pt x="592667" y="0"/>
                    <a:pt x="0" y="76200"/>
                    <a:pt x="0" y="76200"/>
                  </a:cubicBezTo>
                </a:path>
              </a:pathLst>
            </a:custGeom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POC Device Sketch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6220220" y="4720985"/>
            <a:ext cx="895827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6167180" y="4966496"/>
            <a:ext cx="1001907" cy="6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Electrode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2486420" y="4720984"/>
            <a:ext cx="895827" cy="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2433378" y="4966496"/>
            <a:ext cx="1001907" cy="6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Electrode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6344281" y="3537746"/>
            <a:ext cx="952502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6318784" y="2591595"/>
            <a:ext cx="1001907" cy="4706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Buffer Well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2327616" y="3536951"/>
            <a:ext cx="952502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75326" y="2591595"/>
            <a:ext cx="1318013" cy="469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Sample Well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090945" y="1026176"/>
            <a:ext cx="360037" cy="160012"/>
            <a:chOff x="6215188" y="1469048"/>
            <a:chExt cx="360037" cy="160012"/>
          </a:xfrm>
        </p:grpSpPr>
        <p:grpSp>
          <p:nvGrpSpPr>
            <p:cNvPr id="61" name="Group 145"/>
            <p:cNvGrpSpPr/>
            <p:nvPr/>
          </p:nvGrpSpPr>
          <p:grpSpPr>
            <a:xfrm>
              <a:off x="6215188" y="1469048"/>
              <a:ext cx="360037" cy="142875"/>
              <a:chOff x="5041900" y="88900"/>
              <a:chExt cx="2144617" cy="973784"/>
            </a:xfrm>
          </p:grpSpPr>
          <p:cxnSp>
            <p:nvCxnSpPr>
              <p:cNvPr id="63" name="Curved Connector 62"/>
              <p:cNvCxnSpPr/>
              <p:nvPr/>
            </p:nvCxnSpPr>
            <p:spPr>
              <a:xfrm flipV="1">
                <a:off x="5041900" y="406400"/>
                <a:ext cx="2144617" cy="656284"/>
              </a:xfrm>
              <a:prstGeom prst="curvedConnector3">
                <a:avLst>
                  <a:gd name="adj1" fmla="val 54145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lus 63"/>
              <p:cNvSpPr/>
              <p:nvPr/>
            </p:nvSpPr>
            <p:spPr>
              <a:xfrm>
                <a:off x="5768444" y="637609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Minus 64"/>
              <p:cNvSpPr/>
              <p:nvPr/>
            </p:nvSpPr>
            <p:spPr>
              <a:xfrm flipH="1">
                <a:off x="5408504" y="864372"/>
                <a:ext cx="170410" cy="116801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838949" y="8890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67" name="Straight Connector 66"/>
              <p:cNvCxnSpPr>
                <a:stCxn id="66" idx="4"/>
              </p:cNvCxnSpPr>
              <p:nvPr/>
            </p:nvCxnSpPr>
            <p:spPr>
              <a:xfrm rot="5400000">
                <a:off x="6855558" y="341095"/>
                <a:ext cx="131404" cy="794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Minus 61"/>
            <p:cNvSpPr/>
            <p:nvPr/>
          </p:nvSpPr>
          <p:spPr>
            <a:xfrm flipH="1">
              <a:off x="6322856" y="1611923"/>
              <a:ext cx="28608" cy="17137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itle 1"/>
          <p:cNvSpPr txBox="1">
            <a:spLocks/>
          </p:cNvSpPr>
          <p:nvPr/>
        </p:nvSpPr>
        <p:spPr>
          <a:xfrm>
            <a:off x="1248019" y="1803401"/>
            <a:ext cx="1318013" cy="469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b="1" i="1" dirty="0" smtClean="0">
                <a:latin typeface="Arial"/>
                <a:ea typeface="+mj-ea"/>
                <a:cs typeface="Arial"/>
              </a:rPr>
              <a:t>Side View: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205" name="Straight Arrow Connector 204"/>
          <p:cNvCxnSpPr/>
          <p:nvPr/>
        </p:nvCxnSpPr>
        <p:spPr>
          <a:xfrm rot="5400000">
            <a:off x="1212721" y="4012855"/>
            <a:ext cx="606362" cy="535766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itle 1"/>
          <p:cNvSpPr txBox="1">
            <a:spLocks/>
          </p:cNvSpPr>
          <p:nvPr/>
        </p:nvSpPr>
        <p:spPr>
          <a:xfrm>
            <a:off x="747065" y="4583919"/>
            <a:ext cx="1001907" cy="6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Wire Connection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8" name="Title 1"/>
          <p:cNvSpPr txBox="1">
            <a:spLocks/>
          </p:cNvSpPr>
          <p:nvPr/>
        </p:nvSpPr>
        <p:spPr>
          <a:xfrm>
            <a:off x="7875821" y="4648996"/>
            <a:ext cx="1001907" cy="6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Wire Connection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rot="16200000" flipH="1">
            <a:off x="7805709" y="4027334"/>
            <a:ext cx="606362" cy="466141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16200000" flipH="1">
            <a:off x="3177741" y="4231312"/>
            <a:ext cx="858526" cy="812397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itle 1"/>
          <p:cNvSpPr txBox="1">
            <a:spLocks/>
          </p:cNvSpPr>
          <p:nvPr/>
        </p:nvSpPr>
        <p:spPr>
          <a:xfrm>
            <a:off x="3807022" y="4966496"/>
            <a:ext cx="1767206" cy="888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Lyophilized Reagents: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-Charge Changing Substrate, Cofactors…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216" name="Straight Arrow Connector 215"/>
          <p:cNvCxnSpPr/>
          <p:nvPr/>
        </p:nvCxnSpPr>
        <p:spPr>
          <a:xfrm rot="5400000" flipH="1" flipV="1">
            <a:off x="4500329" y="3670735"/>
            <a:ext cx="612057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itle 1"/>
          <p:cNvSpPr txBox="1">
            <a:spLocks/>
          </p:cNvSpPr>
          <p:nvPr/>
        </p:nvSpPr>
        <p:spPr>
          <a:xfrm>
            <a:off x="4069718" y="2827339"/>
            <a:ext cx="1797682" cy="5381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36" dirty="0" smtClean="0">
              <a:latin typeface="Arial"/>
              <a:ea typeface="+mj-ea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6" dirty="0" smtClean="0">
                <a:latin typeface="Arial"/>
                <a:ea typeface="+mj-ea"/>
                <a:cs typeface="Arial"/>
              </a:rPr>
              <a:t>Cover: glass or plastic: transparent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Thrombin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Collect blood in untreated blood collection tube-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erum Tube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Combine the blood and the thrombin specific substrate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The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net charge of the thrombin substrate is -1</a:t>
            </a:r>
            <a:r>
              <a:rPr lang="en-US" sz="1600" dirty="0" smtClean="0">
                <a:latin typeface="Arial"/>
                <a:cs typeface="Arial"/>
              </a:rPr>
              <a:t>; when thrombin cleaves produces a -2 charged fragment and a </a:t>
            </a:r>
            <a:r>
              <a:rPr lang="en-US" sz="1600" b="1" dirty="0" smtClean="0">
                <a:solidFill>
                  <a:srgbClr val="71C931"/>
                </a:solidFill>
                <a:latin typeface="Arial"/>
                <a:cs typeface="Arial"/>
              </a:rPr>
              <a:t>+1 fluorescently labeled fragment</a:t>
            </a:r>
          </a:p>
          <a:p>
            <a:pPr lvl="1"/>
            <a:endParaRPr lang="en-US" sz="1600" b="1" dirty="0" smtClean="0">
              <a:solidFill>
                <a:srgbClr val="71C931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Add EDTA to Stop the reaction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EDTA </a:t>
            </a:r>
            <a:r>
              <a:rPr lang="en-US" sz="1600" dirty="0" err="1" smtClean="0">
                <a:latin typeface="Arial"/>
                <a:cs typeface="Arial"/>
              </a:rPr>
              <a:t>chelates</a:t>
            </a:r>
            <a:r>
              <a:rPr lang="en-US" sz="1600" dirty="0" smtClean="0">
                <a:latin typeface="Arial"/>
                <a:cs typeface="Arial"/>
              </a:rPr>
              <a:t> the Calcium in the blood, and thus Thrombin is inhibited</a:t>
            </a:r>
          </a:p>
          <a:p>
            <a:pPr lvl="1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lvl="1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Separate the cleaved-labeled product from the un-cleaved substrate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An electric field is applied to achieve this</a:t>
            </a:r>
          </a:p>
          <a:p>
            <a:pPr lvl="1">
              <a:buNone/>
            </a:pPr>
            <a:endParaRPr lang="en-US" sz="1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1156524" y="2278509"/>
            <a:ext cx="7251547" cy="959991"/>
            <a:chOff x="1156524" y="2278509"/>
            <a:chExt cx="7251547" cy="959991"/>
          </a:xfrm>
        </p:grpSpPr>
        <p:grpSp>
          <p:nvGrpSpPr>
            <p:cNvPr id="101" name="Group 100"/>
            <p:cNvGrpSpPr/>
            <p:nvPr/>
          </p:nvGrpSpPr>
          <p:grpSpPr>
            <a:xfrm>
              <a:off x="1156524" y="2278509"/>
              <a:ext cx="7251547" cy="959991"/>
              <a:chOff x="1156524" y="2278509"/>
              <a:chExt cx="7251547" cy="959991"/>
            </a:xfrm>
          </p:grpSpPr>
          <p:sp>
            <p:nvSpPr>
              <p:cNvPr id="100" name="Oval 26"/>
              <p:cNvSpPr/>
              <p:nvPr/>
            </p:nvSpPr>
            <p:spPr>
              <a:xfrm>
                <a:off x="7828315" y="2278509"/>
                <a:ext cx="579756" cy="5349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26"/>
              <p:cNvSpPr/>
              <p:nvPr/>
            </p:nvSpPr>
            <p:spPr>
              <a:xfrm>
                <a:off x="1156524" y="2339663"/>
                <a:ext cx="579756" cy="5349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998344" y="2530456"/>
                <a:ext cx="5588000" cy="708044"/>
                <a:chOff x="2006599" y="4346557"/>
                <a:chExt cx="5588000" cy="708044"/>
              </a:xfrm>
            </p:grpSpPr>
            <p:grpSp>
              <p:nvGrpSpPr>
                <p:cNvPr id="6" name="Group 29"/>
                <p:cNvGrpSpPr/>
                <p:nvPr/>
              </p:nvGrpSpPr>
              <p:grpSpPr>
                <a:xfrm>
                  <a:off x="2006599" y="4346557"/>
                  <a:ext cx="5588000" cy="708044"/>
                  <a:chOff x="2006599" y="4346557"/>
                  <a:chExt cx="5588000" cy="708044"/>
                </a:xfrm>
              </p:grpSpPr>
              <p:grpSp>
                <p:nvGrpSpPr>
                  <p:cNvPr id="65" name="Group 16"/>
                  <p:cNvGrpSpPr/>
                  <p:nvPr/>
                </p:nvGrpSpPr>
                <p:grpSpPr>
                  <a:xfrm>
                    <a:off x="2006599" y="4346557"/>
                    <a:ext cx="5588000" cy="708044"/>
                    <a:chOff x="2006599" y="4346557"/>
                    <a:chExt cx="5588000" cy="708044"/>
                  </a:xfrm>
                </p:grpSpPr>
                <p:grpSp>
                  <p:nvGrpSpPr>
                    <p:cNvPr id="78" name="Group 4"/>
                    <p:cNvGrpSpPr/>
                    <p:nvPr/>
                  </p:nvGrpSpPr>
                  <p:grpSpPr>
                    <a:xfrm>
                      <a:off x="2006599" y="4348146"/>
                      <a:ext cx="5588000" cy="706455"/>
                      <a:chOff x="1204735" y="4292599"/>
                      <a:chExt cx="6427312" cy="862918"/>
                    </a:xfrm>
                  </p:grpSpPr>
                  <p:sp>
                    <p:nvSpPr>
                      <p:cNvPr id="84" name="Rectangle 5"/>
                      <p:cNvSpPr/>
                      <p:nvPr/>
                    </p:nvSpPr>
                    <p:spPr>
                      <a:xfrm>
                        <a:off x="1204735" y="4292599"/>
                        <a:ext cx="6427312" cy="8629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Rectangle 6"/>
                      <p:cNvSpPr/>
                      <p:nvPr/>
                    </p:nvSpPr>
                    <p:spPr>
                      <a:xfrm>
                        <a:off x="2678491" y="4519495"/>
                        <a:ext cx="3479799" cy="3412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Rectangle 9"/>
                      <p:cNvSpPr/>
                      <p:nvPr/>
                    </p:nvSpPr>
                    <p:spPr>
                      <a:xfrm>
                        <a:off x="4246753" y="4519495"/>
                        <a:ext cx="343276" cy="3412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9" name="Rectangle 10"/>
                    <p:cNvSpPr/>
                    <p:nvPr/>
                  </p:nvSpPr>
                  <p:spPr>
                    <a:xfrm>
                      <a:off x="2540000" y="4348145"/>
                      <a:ext cx="747905" cy="4651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Rectangle 11"/>
                    <p:cNvSpPr/>
                    <p:nvPr/>
                  </p:nvSpPr>
                  <p:spPr>
                    <a:xfrm>
                      <a:off x="6313293" y="4348145"/>
                      <a:ext cx="747905" cy="4651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12"/>
                    <p:cNvSpPr/>
                    <p:nvPr/>
                  </p:nvSpPr>
                  <p:spPr>
                    <a:xfrm>
                      <a:off x="3287904" y="4348145"/>
                      <a:ext cx="3025389" cy="185756"/>
                    </a:xfrm>
                    <a:prstGeom prst="rect">
                      <a:avLst/>
                    </a:prstGeom>
                    <a:solidFill>
                      <a:srgbClr val="E8E8E8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2" name="Straight Connector 14"/>
                    <p:cNvCxnSpPr/>
                    <p:nvPr/>
                  </p:nvCxnSpPr>
                  <p:spPr>
                    <a:xfrm>
                      <a:off x="2540000" y="4346557"/>
                      <a:ext cx="737995" cy="1588"/>
                    </a:xfrm>
                    <a:prstGeom prst="line">
                      <a:avLst/>
                    </a:prstGeom>
                    <a:ln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15"/>
                    <p:cNvCxnSpPr/>
                    <p:nvPr/>
                  </p:nvCxnSpPr>
                  <p:spPr>
                    <a:xfrm>
                      <a:off x="6323203" y="4348145"/>
                      <a:ext cx="737995" cy="1588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" name="Oval 65"/>
                  <p:cNvSpPr/>
                  <p:nvPr/>
                </p:nvSpPr>
                <p:spPr>
                  <a:xfrm>
                    <a:off x="4666615" y="4557396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4880609" y="4557396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19"/>
                  <p:cNvSpPr/>
                  <p:nvPr/>
                </p:nvSpPr>
                <p:spPr>
                  <a:xfrm>
                    <a:off x="4689474" y="4747259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4880609" y="4747259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4834890" y="4701540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4803772" y="4557396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689474" y="4678681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 flipH="1" flipV="1">
                    <a:off x="4766312" y="4747259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880609" y="4632962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26"/>
                  <p:cNvSpPr/>
                  <p:nvPr/>
                </p:nvSpPr>
                <p:spPr>
                  <a:xfrm>
                    <a:off x="4766312" y="4655821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4720593" y="4603115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4826631" y="4610102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2539999" y="4747259"/>
                  <a:ext cx="737995" cy="60958"/>
                </a:xfrm>
                <a:prstGeom prst="rect">
                  <a:avLst/>
                </a:prstGeom>
                <a:solidFill>
                  <a:srgbClr val="D5C828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313293" y="4747259"/>
                  <a:ext cx="737995" cy="60958"/>
                </a:xfrm>
                <a:prstGeom prst="rect">
                  <a:avLst/>
                </a:prstGeom>
                <a:solidFill>
                  <a:srgbClr val="D5C828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51"/>
                <p:cNvGrpSpPr/>
                <p:nvPr/>
              </p:nvGrpSpPr>
              <p:grpSpPr>
                <a:xfrm>
                  <a:off x="2539999" y="4598357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58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60" name="Curved Connector 54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Plus 60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2" name="Minus 61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64" name="Straight Connector 63"/>
                    <p:cNvCxnSpPr>
                      <a:stCxn id="63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" name="Minus 58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67"/>
                <p:cNvGrpSpPr/>
                <p:nvPr/>
              </p:nvGrpSpPr>
              <p:grpSpPr>
                <a:xfrm>
                  <a:off x="2667713" y="4598357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51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53" name="Curved Connector 52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Plus 53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5" name="Minus 54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57" name="Straight Connector 56"/>
                    <p:cNvCxnSpPr>
                      <a:stCxn id="56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" name="Minus 51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75"/>
                <p:cNvGrpSpPr/>
                <p:nvPr/>
              </p:nvGrpSpPr>
              <p:grpSpPr>
                <a:xfrm>
                  <a:off x="2816681" y="4603115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44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46" name="Curved Connector 45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Plus 46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8" name="Minus 47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50" name="Straight Connector 49"/>
                    <p:cNvCxnSpPr>
                      <a:stCxn id="49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Minus 44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83"/>
                <p:cNvGrpSpPr/>
                <p:nvPr/>
              </p:nvGrpSpPr>
              <p:grpSpPr>
                <a:xfrm>
                  <a:off x="2908303" y="4610102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37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39" name="Curved Connector 38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Plus 39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1" name="Minus 40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43" name="Straight Connector 42"/>
                    <p:cNvCxnSpPr>
                      <a:stCxn id="42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Minus 37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91"/>
                <p:cNvGrpSpPr/>
                <p:nvPr/>
              </p:nvGrpSpPr>
              <p:grpSpPr>
                <a:xfrm>
                  <a:off x="3007587" y="4617775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30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32" name="Curved Connector 31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Plus 32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4" name="Minus 33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36" name="Straight Connector 35"/>
                    <p:cNvCxnSpPr>
                      <a:stCxn id="35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1" name="Minus 30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99"/>
                <p:cNvGrpSpPr/>
                <p:nvPr/>
              </p:nvGrpSpPr>
              <p:grpSpPr>
                <a:xfrm>
                  <a:off x="3106871" y="4611089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23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25" name="Curved Connector 24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Plus 25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7" name="Minus 26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29" name="Straight Connector 28"/>
                    <p:cNvCxnSpPr>
                      <a:stCxn id="28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Minus 23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07"/>
                <p:cNvGrpSpPr/>
                <p:nvPr/>
              </p:nvGrpSpPr>
              <p:grpSpPr>
                <a:xfrm>
                  <a:off x="2740082" y="4603470"/>
                  <a:ext cx="161418" cy="113311"/>
                  <a:chOff x="6215188" y="1469048"/>
                  <a:chExt cx="360037" cy="160012"/>
                </a:xfrm>
              </p:grpSpPr>
              <p:grpSp>
                <p:nvGrpSpPr>
                  <p:cNvPr id="16" name="Group 145"/>
                  <p:cNvGrpSpPr/>
                  <p:nvPr/>
                </p:nvGrpSpPr>
                <p:grpSpPr>
                  <a:xfrm>
                    <a:off x="6215188" y="1469048"/>
                    <a:ext cx="360037" cy="142875"/>
                    <a:chOff x="5041900" y="88900"/>
                    <a:chExt cx="2144617" cy="973784"/>
                  </a:xfrm>
                </p:grpSpPr>
                <p:cxnSp>
                  <p:nvCxnSpPr>
                    <p:cNvPr id="18" name="Curved Connector 17"/>
                    <p:cNvCxnSpPr/>
                    <p:nvPr/>
                  </p:nvCxnSpPr>
                  <p:spPr>
                    <a:xfrm flipV="1">
                      <a:off x="5041900" y="406400"/>
                      <a:ext cx="2144617" cy="656284"/>
                    </a:xfrm>
                    <a:prstGeom prst="curvedConnector3">
                      <a:avLst>
                        <a:gd name="adj1" fmla="val 54145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Plus 18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0" name="Minus 19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6838949" y="8890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22" name="Straight Connector 21"/>
                    <p:cNvCxnSpPr>
                      <a:stCxn id="21" idx="4"/>
                    </p:cNvCxnSpPr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Minus 16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5" name="Freeform 94"/>
              <p:cNvSpPr/>
              <p:nvPr/>
            </p:nvSpPr>
            <p:spPr>
              <a:xfrm>
                <a:off x="1736280" y="2501901"/>
                <a:ext cx="867833" cy="495300"/>
              </a:xfrm>
              <a:custGeom>
                <a:avLst/>
                <a:gdLst>
                  <a:gd name="connsiteX0" fmla="*/ 825500 w 867833"/>
                  <a:gd name="connsiteY0" fmla="*/ 495300 h 495300"/>
                  <a:gd name="connsiteX1" fmla="*/ 730250 w 867833"/>
                  <a:gd name="connsiteY1" fmla="*/ 69850 h 495300"/>
                  <a:gd name="connsiteX2" fmla="*/ 0 w 867833"/>
                  <a:gd name="connsiteY2" fmla="*/ 762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833" h="495300">
                    <a:moveTo>
                      <a:pt x="825500" y="495300"/>
                    </a:moveTo>
                    <a:cubicBezTo>
                      <a:pt x="846666" y="317500"/>
                      <a:pt x="867833" y="139700"/>
                      <a:pt x="730250" y="69850"/>
                    </a:cubicBezTo>
                    <a:cubicBezTo>
                      <a:pt x="592667" y="0"/>
                      <a:pt x="0" y="76200"/>
                      <a:pt x="0" y="76200"/>
                    </a:cubicBezTo>
                  </a:path>
                </a:pathLst>
              </a:cu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>
              <a:xfrm flipH="1">
                <a:off x="6960482" y="2501901"/>
                <a:ext cx="867833" cy="495300"/>
              </a:xfrm>
              <a:custGeom>
                <a:avLst/>
                <a:gdLst>
                  <a:gd name="connsiteX0" fmla="*/ 825500 w 867833"/>
                  <a:gd name="connsiteY0" fmla="*/ 495300 h 495300"/>
                  <a:gd name="connsiteX1" fmla="*/ 730250 w 867833"/>
                  <a:gd name="connsiteY1" fmla="*/ 69850 h 495300"/>
                  <a:gd name="connsiteX2" fmla="*/ 0 w 867833"/>
                  <a:gd name="connsiteY2" fmla="*/ 762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833" h="495300">
                    <a:moveTo>
                      <a:pt x="825500" y="495300"/>
                    </a:moveTo>
                    <a:cubicBezTo>
                      <a:pt x="846666" y="317500"/>
                      <a:pt x="867833" y="139700"/>
                      <a:pt x="730250" y="69850"/>
                    </a:cubicBezTo>
                    <a:cubicBezTo>
                      <a:pt x="592667" y="0"/>
                      <a:pt x="0" y="76200"/>
                      <a:pt x="0" y="76200"/>
                    </a:cubicBezTo>
                  </a:path>
                </a:pathLst>
              </a:cu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Plus 96"/>
            <p:cNvSpPr/>
            <p:nvPr/>
          </p:nvSpPr>
          <p:spPr>
            <a:xfrm>
              <a:off x="1156524" y="2339663"/>
              <a:ext cx="579756" cy="540413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Minus 97"/>
            <p:cNvSpPr/>
            <p:nvPr/>
          </p:nvSpPr>
          <p:spPr>
            <a:xfrm flipH="1">
              <a:off x="7828315" y="2321572"/>
              <a:ext cx="579756" cy="396229"/>
            </a:xfrm>
            <a:prstGeom prst="mathMinus">
              <a:avLst/>
            </a:prstGeom>
            <a:solidFill>
              <a:srgbClr val="000000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POC Device Sketch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7" name="Rectangle 6"/>
          <p:cNvSpPr/>
          <p:nvPr/>
        </p:nvSpPr>
        <p:spPr>
          <a:xfrm>
            <a:off x="2525418" y="2651932"/>
            <a:ext cx="749259" cy="288602"/>
          </a:xfrm>
          <a:prstGeom prst="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"/>
          <p:cNvSpPr/>
          <p:nvPr/>
        </p:nvSpPr>
        <p:spPr>
          <a:xfrm>
            <a:off x="6305038" y="2538726"/>
            <a:ext cx="749259" cy="394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533400" y="3644900"/>
            <a:ext cx="82296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566419" y="3644900"/>
            <a:ext cx="82296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AutoNum type="arabicParenR"/>
            </a:pPr>
            <a:r>
              <a:rPr lang="en-US" sz="1600" noProof="0" dirty="0" smtClean="0">
                <a:latin typeface="Arial"/>
                <a:cs typeface="Arial"/>
              </a:rPr>
              <a:t>Buffer is </a:t>
            </a:r>
            <a:r>
              <a:rPr lang="en-US" sz="1600" dirty="0" smtClean="0">
                <a:latin typeface="Arial"/>
                <a:cs typeface="Arial"/>
              </a:rPr>
              <a:t>added to the buffer gel: 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Wetting the filter paper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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 electrolyte connection between buffer and the sample wells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Arial"/>
                <a:cs typeface="Arial"/>
                <a:sym typeface="Wingdings"/>
              </a:rPr>
              <a:t>2) Sample is added in the sample well: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  <a:sym typeface="Wingdings"/>
              </a:rPr>
              <a:t>Solubilizing the lyophilized reagents, and providing a connection between the  sample, and buffer wells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Arial"/>
                <a:cs typeface="Arial"/>
                <a:sym typeface="Wingdings"/>
              </a:rPr>
              <a:t>3) The reagents, and the sample are allowed to react for 10-15 min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Arial"/>
                <a:cs typeface="Arial"/>
                <a:sym typeface="Wingdings"/>
              </a:rPr>
              <a:t>4) A DC electric field is applied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  <a:sym typeface="Wingdings"/>
              </a:rPr>
              <a:t>Sample chamber (+) charge; Buffer chamber (-) charge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Arial"/>
                <a:cs typeface="Arial"/>
                <a:sym typeface="Wingdings"/>
              </a:rPr>
              <a:t>5) The positive charge fluorescently labeled product is collected in the beads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Rectangle 6"/>
          <p:cNvSpPr/>
          <p:nvPr/>
        </p:nvSpPr>
        <p:spPr>
          <a:xfrm>
            <a:off x="3279650" y="2717800"/>
            <a:ext cx="3025388" cy="292950"/>
          </a:xfrm>
          <a:prstGeom prst="rect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06" name="Rectangle 6"/>
          <p:cNvSpPr/>
          <p:nvPr/>
        </p:nvSpPr>
        <p:spPr>
          <a:xfrm>
            <a:off x="3279649" y="2726238"/>
            <a:ext cx="504951" cy="284512"/>
          </a:xfrm>
          <a:prstGeom prst="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05" grpId="0" animBg="1"/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 492"/>
          <p:cNvGrpSpPr/>
          <p:nvPr/>
        </p:nvGrpSpPr>
        <p:grpSpPr>
          <a:xfrm>
            <a:off x="1246184" y="5016337"/>
            <a:ext cx="7251547" cy="959991"/>
            <a:chOff x="1237925" y="5019175"/>
            <a:chExt cx="7251547" cy="959991"/>
          </a:xfrm>
        </p:grpSpPr>
        <p:grpSp>
          <p:nvGrpSpPr>
            <p:cNvPr id="251" name="Group 250"/>
            <p:cNvGrpSpPr/>
            <p:nvPr/>
          </p:nvGrpSpPr>
          <p:grpSpPr>
            <a:xfrm>
              <a:off x="1237925" y="5019175"/>
              <a:ext cx="7251547" cy="959991"/>
              <a:chOff x="1246452" y="4767228"/>
              <a:chExt cx="7251547" cy="959991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1246452" y="4767228"/>
                <a:ext cx="7251547" cy="959991"/>
                <a:chOff x="1156524" y="2278509"/>
                <a:chExt cx="7251547" cy="959991"/>
              </a:xfrm>
            </p:grpSpPr>
            <p:grpSp>
              <p:nvGrpSpPr>
                <p:cNvPr id="174" name="Group 100"/>
                <p:cNvGrpSpPr/>
                <p:nvPr/>
              </p:nvGrpSpPr>
              <p:grpSpPr>
                <a:xfrm>
                  <a:off x="1156524" y="2278509"/>
                  <a:ext cx="7251547" cy="959991"/>
                  <a:chOff x="1156524" y="2278509"/>
                  <a:chExt cx="7251547" cy="959991"/>
                </a:xfrm>
              </p:grpSpPr>
              <p:sp>
                <p:nvSpPr>
                  <p:cNvPr id="177" name="Oval 26"/>
                  <p:cNvSpPr/>
                  <p:nvPr/>
                </p:nvSpPr>
                <p:spPr>
                  <a:xfrm>
                    <a:off x="7828315" y="2278509"/>
                    <a:ext cx="579756" cy="53490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26"/>
                  <p:cNvSpPr/>
                  <p:nvPr/>
                </p:nvSpPr>
                <p:spPr>
                  <a:xfrm>
                    <a:off x="1156524" y="2339663"/>
                    <a:ext cx="579756" cy="53490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9" name="Group 4"/>
                  <p:cNvGrpSpPr/>
                  <p:nvPr/>
                </p:nvGrpSpPr>
                <p:grpSpPr>
                  <a:xfrm>
                    <a:off x="1998344" y="2530456"/>
                    <a:ext cx="5588000" cy="708044"/>
                    <a:chOff x="2006599" y="4346557"/>
                    <a:chExt cx="5588000" cy="708044"/>
                  </a:xfrm>
                </p:grpSpPr>
                <p:grpSp>
                  <p:nvGrpSpPr>
                    <p:cNvPr id="182" name="Group 29"/>
                    <p:cNvGrpSpPr/>
                    <p:nvPr/>
                  </p:nvGrpSpPr>
                  <p:grpSpPr>
                    <a:xfrm>
                      <a:off x="2006599" y="4346557"/>
                      <a:ext cx="5588000" cy="708044"/>
                      <a:chOff x="2006599" y="4346557"/>
                      <a:chExt cx="5588000" cy="708044"/>
                    </a:xfrm>
                  </p:grpSpPr>
                  <p:grpSp>
                    <p:nvGrpSpPr>
                      <p:cNvPr id="226" name="Group 16"/>
                      <p:cNvGrpSpPr/>
                      <p:nvPr/>
                    </p:nvGrpSpPr>
                    <p:grpSpPr>
                      <a:xfrm>
                        <a:off x="2006599" y="4346557"/>
                        <a:ext cx="5588000" cy="708044"/>
                        <a:chOff x="2006599" y="4346557"/>
                        <a:chExt cx="5588000" cy="708044"/>
                      </a:xfrm>
                    </p:grpSpPr>
                    <p:grpSp>
                      <p:nvGrpSpPr>
                        <p:cNvPr id="239" name="Group 4"/>
                        <p:cNvGrpSpPr/>
                        <p:nvPr/>
                      </p:nvGrpSpPr>
                      <p:grpSpPr>
                        <a:xfrm>
                          <a:off x="2006599" y="4348146"/>
                          <a:ext cx="5588000" cy="706455"/>
                          <a:chOff x="1204735" y="4292599"/>
                          <a:chExt cx="6427312" cy="862918"/>
                        </a:xfrm>
                      </p:grpSpPr>
                      <p:sp>
                        <p:nvSpPr>
                          <p:cNvPr id="245" name="Rectangle 5"/>
                          <p:cNvSpPr/>
                          <p:nvPr/>
                        </p:nvSpPr>
                        <p:spPr>
                          <a:xfrm>
                            <a:off x="1204735" y="4292599"/>
                            <a:ext cx="6427312" cy="862918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rgbClr val="000000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46" name="Rectangle 6"/>
                          <p:cNvSpPr/>
                          <p:nvPr/>
                        </p:nvSpPr>
                        <p:spPr>
                          <a:xfrm>
                            <a:off x="2678491" y="4519495"/>
                            <a:ext cx="3479799" cy="341281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rgbClr val="000000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47" name="Rectangle 9"/>
                          <p:cNvSpPr/>
                          <p:nvPr/>
                        </p:nvSpPr>
                        <p:spPr>
                          <a:xfrm>
                            <a:off x="4246753" y="4519495"/>
                            <a:ext cx="343276" cy="341281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rgbClr val="000000"/>
                            </a:solidFill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40" name="Rectangle 10"/>
                        <p:cNvSpPr/>
                        <p:nvPr/>
                      </p:nvSpPr>
                      <p:spPr>
                        <a:xfrm>
                          <a:off x="2540000" y="4348145"/>
                          <a:ext cx="747905" cy="46515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1" name="Rectangle 11"/>
                        <p:cNvSpPr/>
                        <p:nvPr/>
                      </p:nvSpPr>
                      <p:spPr>
                        <a:xfrm>
                          <a:off x="6313293" y="4348145"/>
                          <a:ext cx="747905" cy="46515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2" name="Rectangle 12"/>
                        <p:cNvSpPr/>
                        <p:nvPr/>
                      </p:nvSpPr>
                      <p:spPr>
                        <a:xfrm>
                          <a:off x="3287904" y="4348145"/>
                          <a:ext cx="3025389" cy="185756"/>
                        </a:xfrm>
                        <a:prstGeom prst="rect">
                          <a:avLst/>
                        </a:prstGeom>
                        <a:solidFill>
                          <a:srgbClr val="E8E8E8"/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43" name="Straight Connector 14"/>
                        <p:cNvCxnSpPr/>
                        <p:nvPr/>
                      </p:nvCxnSpPr>
                      <p:spPr>
                        <a:xfrm>
                          <a:off x="2540000" y="4346557"/>
                          <a:ext cx="737995" cy="1588"/>
                        </a:xfrm>
                        <a:prstGeom prst="line">
                          <a:avLst/>
                        </a:prstGeom>
                        <a:ln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" name="Straight Connector 15"/>
                        <p:cNvCxnSpPr/>
                        <p:nvPr/>
                      </p:nvCxnSpPr>
                      <p:spPr>
                        <a:xfrm>
                          <a:off x="6323203" y="4348145"/>
                          <a:ext cx="737995" cy="1588"/>
                        </a:xfrm>
                        <a:prstGeom prst="line">
                          <a:avLst/>
                        </a:prstGeom>
                        <a:ln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27" name="Oval 226"/>
                      <p:cNvSpPr/>
                      <p:nvPr/>
                    </p:nvSpPr>
                    <p:spPr>
                      <a:xfrm>
                        <a:off x="4666615" y="455739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Oval 227"/>
                      <p:cNvSpPr/>
                      <p:nvPr/>
                    </p:nvSpPr>
                    <p:spPr>
                      <a:xfrm>
                        <a:off x="4880609" y="455739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Oval 19"/>
                      <p:cNvSpPr/>
                      <p:nvPr/>
                    </p:nvSpPr>
                    <p:spPr>
                      <a:xfrm>
                        <a:off x="4689474" y="474725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" name="Oval 229"/>
                      <p:cNvSpPr/>
                      <p:nvPr/>
                    </p:nvSpPr>
                    <p:spPr>
                      <a:xfrm>
                        <a:off x="4880609" y="474725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Oval 69"/>
                      <p:cNvSpPr/>
                      <p:nvPr/>
                    </p:nvSpPr>
                    <p:spPr>
                      <a:xfrm>
                        <a:off x="4834890" y="4701540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Oval 231"/>
                      <p:cNvSpPr/>
                      <p:nvPr/>
                    </p:nvSpPr>
                    <p:spPr>
                      <a:xfrm>
                        <a:off x="4803772" y="455739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Oval 232"/>
                      <p:cNvSpPr/>
                      <p:nvPr/>
                    </p:nvSpPr>
                    <p:spPr>
                      <a:xfrm>
                        <a:off x="4689474" y="467868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Oval 233"/>
                      <p:cNvSpPr/>
                      <p:nvPr/>
                    </p:nvSpPr>
                    <p:spPr>
                      <a:xfrm flipH="1" flipV="1">
                        <a:off x="4766312" y="474725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Oval 234"/>
                      <p:cNvSpPr/>
                      <p:nvPr/>
                    </p:nvSpPr>
                    <p:spPr>
                      <a:xfrm>
                        <a:off x="4880609" y="463296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Oval 26"/>
                      <p:cNvSpPr/>
                      <p:nvPr/>
                    </p:nvSpPr>
                    <p:spPr>
                      <a:xfrm>
                        <a:off x="4766312" y="4655821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Oval 236"/>
                      <p:cNvSpPr/>
                      <p:nvPr/>
                    </p:nvSpPr>
                    <p:spPr>
                      <a:xfrm>
                        <a:off x="4720593" y="4603115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Oval 237"/>
                      <p:cNvSpPr/>
                      <p:nvPr/>
                    </p:nvSpPr>
                    <p:spPr>
                      <a:xfrm>
                        <a:off x="4826631" y="461010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83" name="Rectangle 182"/>
                    <p:cNvSpPr/>
                    <p:nvPr/>
                  </p:nvSpPr>
                  <p:spPr>
                    <a:xfrm>
                      <a:off x="2539999" y="4747259"/>
                      <a:ext cx="737995" cy="60958"/>
                    </a:xfrm>
                    <a:prstGeom prst="rect">
                      <a:avLst/>
                    </a:prstGeom>
                    <a:solidFill>
                      <a:srgbClr val="D5C828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" name="Rectangle 7"/>
                    <p:cNvSpPr/>
                    <p:nvPr/>
                  </p:nvSpPr>
                  <p:spPr>
                    <a:xfrm>
                      <a:off x="6313293" y="4747259"/>
                      <a:ext cx="737995" cy="60958"/>
                    </a:xfrm>
                    <a:prstGeom prst="rect">
                      <a:avLst/>
                    </a:prstGeom>
                    <a:solidFill>
                      <a:srgbClr val="D5C828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5" name="Group 51"/>
                    <p:cNvGrpSpPr/>
                    <p:nvPr/>
                  </p:nvGrpSpPr>
                  <p:grpSpPr>
                    <a:xfrm>
                      <a:off x="2567569" y="4655373"/>
                      <a:ext cx="44776" cy="56301"/>
                      <a:chOff x="6276727" y="1549555"/>
                      <a:chExt cx="99872" cy="79505"/>
                    </a:xfrm>
                  </p:grpSpPr>
                  <p:grpSp>
                    <p:nvGrpSpPr>
                      <p:cNvPr id="222" name="Group 145"/>
                      <p:cNvGrpSpPr/>
                      <p:nvPr/>
                    </p:nvGrpSpPr>
                    <p:grpSpPr>
                      <a:xfrm>
                        <a:off x="6276727" y="1549555"/>
                        <a:ext cx="99872" cy="50408"/>
                        <a:chOff x="5408504" y="637609"/>
                        <a:chExt cx="594907" cy="343564"/>
                      </a:xfrm>
                    </p:grpSpPr>
                    <p:sp>
                      <p:nvSpPr>
                        <p:cNvPr id="224" name="Plus 223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5" name="Minus 224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23" name="Minus 222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6" name="Group 67"/>
                    <p:cNvGrpSpPr/>
                    <p:nvPr/>
                  </p:nvGrpSpPr>
                  <p:grpSpPr>
                    <a:xfrm>
                      <a:off x="2695272" y="4617774"/>
                      <a:ext cx="113888" cy="93893"/>
                      <a:chOff x="6276728" y="1496469"/>
                      <a:chExt cx="254026" cy="132591"/>
                    </a:xfrm>
                  </p:grpSpPr>
                  <p:grpSp>
                    <p:nvGrpSpPr>
                      <p:cNvPr id="217" name="Group 145"/>
                      <p:cNvGrpSpPr/>
                      <p:nvPr/>
                    </p:nvGrpSpPr>
                    <p:grpSpPr>
                      <a:xfrm>
                        <a:off x="6276728" y="1496469"/>
                        <a:ext cx="254026" cy="103494"/>
                        <a:chOff x="5408504" y="275790"/>
                        <a:chExt cx="1513153" cy="705383"/>
                      </a:xfrm>
                    </p:grpSpPr>
                    <p:sp>
                      <p:nvSpPr>
                        <p:cNvPr id="219" name="Plus 218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0" name="Minus 219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1" name="Straight Connector 220"/>
                        <p:cNvCxnSpPr/>
                        <p:nvPr/>
                      </p:nvCxnSpPr>
                      <p:spPr>
                        <a:xfrm rot="5400000">
                          <a:off x="6855558" y="341095"/>
                          <a:ext cx="131404" cy="794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8" name="Minus 217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7" name="Group 75"/>
                    <p:cNvGrpSpPr/>
                    <p:nvPr/>
                  </p:nvGrpSpPr>
                  <p:grpSpPr>
                    <a:xfrm>
                      <a:off x="2844240" y="4622532"/>
                      <a:ext cx="113888" cy="93893"/>
                      <a:chOff x="6276728" y="1496469"/>
                      <a:chExt cx="254026" cy="132591"/>
                    </a:xfrm>
                  </p:grpSpPr>
                  <p:grpSp>
                    <p:nvGrpSpPr>
                      <p:cNvPr id="212" name="Group 145"/>
                      <p:cNvGrpSpPr/>
                      <p:nvPr/>
                    </p:nvGrpSpPr>
                    <p:grpSpPr>
                      <a:xfrm>
                        <a:off x="6276728" y="1496469"/>
                        <a:ext cx="254026" cy="103494"/>
                        <a:chOff x="5408504" y="275790"/>
                        <a:chExt cx="1513153" cy="705383"/>
                      </a:xfrm>
                    </p:grpSpPr>
                    <p:sp>
                      <p:nvSpPr>
                        <p:cNvPr id="214" name="Plus 213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5" name="Minus 214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6" name="Straight Connector 215"/>
                        <p:cNvCxnSpPr/>
                        <p:nvPr/>
                      </p:nvCxnSpPr>
                      <p:spPr>
                        <a:xfrm rot="5400000">
                          <a:off x="6855558" y="341095"/>
                          <a:ext cx="131404" cy="794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3" name="Minus 212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" name="Group 83"/>
                    <p:cNvGrpSpPr/>
                    <p:nvPr/>
                  </p:nvGrpSpPr>
                  <p:grpSpPr>
                    <a:xfrm>
                      <a:off x="2935862" y="4629519"/>
                      <a:ext cx="113888" cy="93893"/>
                      <a:chOff x="6276728" y="1496469"/>
                      <a:chExt cx="254026" cy="132591"/>
                    </a:xfrm>
                  </p:grpSpPr>
                  <p:grpSp>
                    <p:nvGrpSpPr>
                      <p:cNvPr id="207" name="Group 145"/>
                      <p:cNvGrpSpPr/>
                      <p:nvPr/>
                    </p:nvGrpSpPr>
                    <p:grpSpPr>
                      <a:xfrm>
                        <a:off x="6276728" y="1496469"/>
                        <a:ext cx="254026" cy="103494"/>
                        <a:chOff x="5408504" y="275790"/>
                        <a:chExt cx="1513153" cy="705383"/>
                      </a:xfrm>
                    </p:grpSpPr>
                    <p:sp>
                      <p:nvSpPr>
                        <p:cNvPr id="209" name="Plus 208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0" name="Minus 209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1" name="Straight Connector 210"/>
                        <p:cNvCxnSpPr/>
                        <p:nvPr/>
                      </p:nvCxnSpPr>
                      <p:spPr>
                        <a:xfrm rot="5400000">
                          <a:off x="6855558" y="341095"/>
                          <a:ext cx="131404" cy="794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8" name="Minus 207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9" name="Group 91"/>
                    <p:cNvGrpSpPr/>
                    <p:nvPr/>
                  </p:nvGrpSpPr>
                  <p:grpSpPr>
                    <a:xfrm>
                      <a:off x="3035146" y="4637192"/>
                      <a:ext cx="113888" cy="93893"/>
                      <a:chOff x="6276728" y="1496469"/>
                      <a:chExt cx="254026" cy="132591"/>
                    </a:xfrm>
                  </p:grpSpPr>
                  <p:grpSp>
                    <p:nvGrpSpPr>
                      <p:cNvPr id="202" name="Group 145"/>
                      <p:cNvGrpSpPr/>
                      <p:nvPr/>
                    </p:nvGrpSpPr>
                    <p:grpSpPr>
                      <a:xfrm>
                        <a:off x="6276728" y="1496469"/>
                        <a:ext cx="254026" cy="103494"/>
                        <a:chOff x="5408504" y="275790"/>
                        <a:chExt cx="1513153" cy="705383"/>
                      </a:xfrm>
                    </p:grpSpPr>
                    <p:sp>
                      <p:nvSpPr>
                        <p:cNvPr id="204" name="Plus 203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5" name="Minus 204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6" name="Straight Connector 205"/>
                        <p:cNvCxnSpPr/>
                        <p:nvPr/>
                      </p:nvCxnSpPr>
                      <p:spPr>
                        <a:xfrm rot="5400000">
                          <a:off x="6855558" y="341095"/>
                          <a:ext cx="131404" cy="794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3" name="Minus 202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0" name="Group 99"/>
                    <p:cNvGrpSpPr/>
                    <p:nvPr/>
                  </p:nvGrpSpPr>
                  <p:grpSpPr>
                    <a:xfrm>
                      <a:off x="3134430" y="4630506"/>
                      <a:ext cx="113888" cy="93893"/>
                      <a:chOff x="6276728" y="1496469"/>
                      <a:chExt cx="254026" cy="132591"/>
                    </a:xfrm>
                  </p:grpSpPr>
                  <p:grpSp>
                    <p:nvGrpSpPr>
                      <p:cNvPr id="197" name="Group 145"/>
                      <p:cNvGrpSpPr/>
                      <p:nvPr/>
                    </p:nvGrpSpPr>
                    <p:grpSpPr>
                      <a:xfrm>
                        <a:off x="6276728" y="1496469"/>
                        <a:ext cx="254026" cy="103494"/>
                        <a:chOff x="5408504" y="275790"/>
                        <a:chExt cx="1513153" cy="705383"/>
                      </a:xfrm>
                    </p:grpSpPr>
                    <p:sp>
                      <p:nvSpPr>
                        <p:cNvPr id="199" name="Plus 198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0" name="Minus 199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1" name="Straight Connector 200"/>
                        <p:cNvCxnSpPr/>
                        <p:nvPr/>
                      </p:nvCxnSpPr>
                      <p:spPr>
                        <a:xfrm rot="5400000">
                          <a:off x="6855558" y="341095"/>
                          <a:ext cx="131404" cy="794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98" name="Minus 197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" name="Group 107"/>
                    <p:cNvGrpSpPr/>
                    <p:nvPr/>
                  </p:nvGrpSpPr>
                  <p:grpSpPr>
                    <a:xfrm>
                      <a:off x="2767641" y="4622887"/>
                      <a:ext cx="113888" cy="93893"/>
                      <a:chOff x="6276728" y="1496469"/>
                      <a:chExt cx="254026" cy="132591"/>
                    </a:xfrm>
                  </p:grpSpPr>
                  <p:grpSp>
                    <p:nvGrpSpPr>
                      <p:cNvPr id="192" name="Group 145"/>
                      <p:cNvGrpSpPr/>
                      <p:nvPr/>
                    </p:nvGrpSpPr>
                    <p:grpSpPr>
                      <a:xfrm>
                        <a:off x="6276728" y="1496469"/>
                        <a:ext cx="254026" cy="103494"/>
                        <a:chOff x="5408504" y="275790"/>
                        <a:chExt cx="1513153" cy="705383"/>
                      </a:xfrm>
                    </p:grpSpPr>
                    <p:sp>
                      <p:nvSpPr>
                        <p:cNvPr id="194" name="Plus 18"/>
                        <p:cNvSpPr/>
                        <p:nvPr/>
                      </p:nvSpPr>
                      <p:spPr>
                        <a:xfrm>
                          <a:off x="5768444" y="637609"/>
                          <a:ext cx="234967" cy="226763"/>
                        </a:xfrm>
                        <a:prstGeom prst="mathPlus">
                          <a:avLst/>
                        </a:prstGeom>
                        <a:solidFill>
                          <a:schemeClr val="accent5">
                            <a:lumMod val="75000"/>
                          </a:schemeClr>
                        </a:solidFill>
                        <a:ln w="9525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5" name="Minus 19"/>
                        <p:cNvSpPr/>
                        <p:nvPr/>
                      </p:nvSpPr>
                      <p:spPr>
                        <a:xfrm flipH="1">
                          <a:off x="5408504" y="864372"/>
                          <a:ext cx="170410" cy="116801"/>
                        </a:xfrm>
                        <a:prstGeom prst="mathMinus">
                          <a:avLst/>
                        </a:prstGeom>
                        <a:solidFill>
                          <a:srgbClr val="FF0000"/>
                        </a:solidFill>
                        <a:ln w="635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6" name="Straight Connector 195"/>
                        <p:cNvCxnSpPr/>
                        <p:nvPr/>
                      </p:nvCxnSpPr>
                      <p:spPr>
                        <a:xfrm rot="5400000">
                          <a:off x="6855558" y="341095"/>
                          <a:ext cx="131404" cy="794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93" name="Minus 16"/>
                      <p:cNvSpPr/>
                      <p:nvPr/>
                    </p:nvSpPr>
                    <p:spPr>
                      <a:xfrm flipH="1">
                        <a:off x="6322856" y="1611923"/>
                        <a:ext cx="28608" cy="17137"/>
                      </a:xfrm>
                      <a:prstGeom prst="mathMinus">
                        <a:avLst/>
                      </a:prstGeom>
                      <a:solidFill>
                        <a:srgbClr val="FF0000"/>
                      </a:solidFill>
                      <a:ln w="635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80" name="Freeform 179"/>
                  <p:cNvSpPr/>
                  <p:nvPr/>
                </p:nvSpPr>
                <p:spPr>
                  <a:xfrm>
                    <a:off x="1736280" y="2501901"/>
                    <a:ext cx="867833" cy="495300"/>
                  </a:xfrm>
                  <a:custGeom>
                    <a:avLst/>
                    <a:gdLst>
                      <a:gd name="connsiteX0" fmla="*/ 825500 w 867833"/>
                      <a:gd name="connsiteY0" fmla="*/ 495300 h 495300"/>
                      <a:gd name="connsiteX1" fmla="*/ 730250 w 867833"/>
                      <a:gd name="connsiteY1" fmla="*/ 69850 h 495300"/>
                      <a:gd name="connsiteX2" fmla="*/ 0 w 867833"/>
                      <a:gd name="connsiteY2" fmla="*/ 7620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7833" h="495300">
                        <a:moveTo>
                          <a:pt x="825500" y="495300"/>
                        </a:moveTo>
                        <a:cubicBezTo>
                          <a:pt x="846666" y="317500"/>
                          <a:pt x="867833" y="139700"/>
                          <a:pt x="730250" y="69850"/>
                        </a:cubicBezTo>
                        <a:cubicBezTo>
                          <a:pt x="592667" y="0"/>
                          <a:pt x="0" y="76200"/>
                          <a:pt x="0" y="76200"/>
                        </a:cubicBezTo>
                      </a:path>
                    </a:pathLst>
                  </a:cu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Freeform 180"/>
                  <p:cNvSpPr>
                    <a:spLocks/>
                  </p:cNvSpPr>
                  <p:nvPr/>
                </p:nvSpPr>
                <p:spPr>
                  <a:xfrm flipH="1">
                    <a:off x="6960482" y="2501901"/>
                    <a:ext cx="867833" cy="495300"/>
                  </a:xfrm>
                  <a:custGeom>
                    <a:avLst/>
                    <a:gdLst>
                      <a:gd name="connsiteX0" fmla="*/ 825500 w 867833"/>
                      <a:gd name="connsiteY0" fmla="*/ 495300 h 495300"/>
                      <a:gd name="connsiteX1" fmla="*/ 730250 w 867833"/>
                      <a:gd name="connsiteY1" fmla="*/ 69850 h 495300"/>
                      <a:gd name="connsiteX2" fmla="*/ 0 w 867833"/>
                      <a:gd name="connsiteY2" fmla="*/ 7620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7833" h="495300">
                        <a:moveTo>
                          <a:pt x="825500" y="495300"/>
                        </a:moveTo>
                        <a:cubicBezTo>
                          <a:pt x="846666" y="317500"/>
                          <a:pt x="867833" y="139700"/>
                          <a:pt x="730250" y="69850"/>
                        </a:cubicBezTo>
                        <a:cubicBezTo>
                          <a:pt x="592667" y="0"/>
                          <a:pt x="0" y="76200"/>
                          <a:pt x="0" y="76200"/>
                        </a:cubicBezTo>
                      </a:path>
                    </a:pathLst>
                  </a:custGeom>
                  <a:ln w="12700" cap="flat" cmpd="sng" algn="ctr">
                    <a:solidFill>
                      <a:schemeClr val="bg2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5" name="Plus 174"/>
                <p:cNvSpPr/>
                <p:nvPr/>
              </p:nvSpPr>
              <p:spPr>
                <a:xfrm>
                  <a:off x="1156524" y="2339663"/>
                  <a:ext cx="579756" cy="540413"/>
                </a:xfrm>
                <a:prstGeom prst="mathPlus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6" name="Minus 175"/>
                <p:cNvSpPr/>
                <p:nvPr/>
              </p:nvSpPr>
              <p:spPr>
                <a:xfrm flipH="1">
                  <a:off x="7828315" y="2321572"/>
                  <a:ext cx="579756" cy="396229"/>
                </a:xfrm>
                <a:prstGeom prst="mathMinus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4687805" y="5174619"/>
                <a:ext cx="344777" cy="388352"/>
                <a:chOff x="6091229" y="3563916"/>
                <a:chExt cx="1387757" cy="427225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6091229" y="3563916"/>
                  <a:ext cx="1387757" cy="427225"/>
                </a:xfrm>
                <a:prstGeom prst="ellipse">
                  <a:avLst/>
                </a:prstGeom>
                <a:solidFill>
                  <a:srgbClr val="71C931">
                    <a:alpha val="91000"/>
                  </a:srgbClr>
                </a:solidFill>
                <a:ln>
                  <a:solidFill>
                    <a:schemeClr val="accent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3" name="Group 63"/>
                <p:cNvGrpSpPr/>
                <p:nvPr/>
              </p:nvGrpSpPr>
              <p:grpSpPr>
                <a:xfrm>
                  <a:off x="6239756" y="3591908"/>
                  <a:ext cx="1060151" cy="314569"/>
                  <a:chOff x="6070343" y="2159797"/>
                  <a:chExt cx="1060151" cy="314569"/>
                </a:xfrm>
              </p:grpSpPr>
              <p:grpSp>
                <p:nvGrpSpPr>
                  <p:cNvPr id="114" name="Group 104"/>
                  <p:cNvGrpSpPr/>
                  <p:nvPr/>
                </p:nvGrpSpPr>
                <p:grpSpPr>
                  <a:xfrm>
                    <a:off x="6070343" y="2331915"/>
                    <a:ext cx="156878" cy="109149"/>
                    <a:chOff x="7153266" y="462680"/>
                    <a:chExt cx="952624" cy="712531"/>
                  </a:xfrm>
                </p:grpSpPr>
                <p:cxnSp>
                  <p:nvCxnSpPr>
                    <p:cNvPr id="135" name="Curved Connector 134"/>
                    <p:cNvCxnSpPr/>
                    <p:nvPr/>
                  </p:nvCxnSpPr>
                  <p:spPr>
                    <a:xfrm flipV="1">
                      <a:off x="7270750" y="749511"/>
                      <a:ext cx="835140" cy="303339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7863641" y="46268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rot="5400000">
                      <a:off x="7881044" y="714875"/>
                      <a:ext cx="131404" cy="7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8" name="Plus 137"/>
                    <p:cNvSpPr/>
                    <p:nvPr/>
                  </p:nvSpPr>
                  <p:spPr>
                    <a:xfrm>
                      <a:off x="7153266" y="948448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15" name="Group 104"/>
                  <p:cNvGrpSpPr/>
                  <p:nvPr/>
                </p:nvGrpSpPr>
                <p:grpSpPr>
                  <a:xfrm>
                    <a:off x="6515724" y="2305969"/>
                    <a:ext cx="156878" cy="109149"/>
                    <a:chOff x="7153266" y="462680"/>
                    <a:chExt cx="952624" cy="712531"/>
                  </a:xfrm>
                </p:grpSpPr>
                <p:cxnSp>
                  <p:nvCxnSpPr>
                    <p:cNvPr id="131" name="Curved Connector 130"/>
                    <p:cNvCxnSpPr/>
                    <p:nvPr/>
                  </p:nvCxnSpPr>
                  <p:spPr>
                    <a:xfrm flipV="1">
                      <a:off x="7270750" y="749511"/>
                      <a:ext cx="835140" cy="303339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2" name="Oval 131"/>
                    <p:cNvSpPr/>
                    <p:nvPr/>
                  </p:nvSpPr>
                  <p:spPr>
                    <a:xfrm>
                      <a:off x="7863641" y="46268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5400000">
                      <a:off x="7881044" y="714875"/>
                      <a:ext cx="131404" cy="7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Plus 133"/>
                    <p:cNvSpPr/>
                    <p:nvPr/>
                  </p:nvSpPr>
                  <p:spPr>
                    <a:xfrm>
                      <a:off x="7153266" y="948448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Group 104"/>
                  <p:cNvGrpSpPr/>
                  <p:nvPr/>
                </p:nvGrpSpPr>
                <p:grpSpPr>
                  <a:xfrm>
                    <a:off x="6766376" y="2159797"/>
                    <a:ext cx="156878" cy="109149"/>
                    <a:chOff x="7153266" y="462680"/>
                    <a:chExt cx="952624" cy="712531"/>
                  </a:xfrm>
                </p:grpSpPr>
                <p:cxnSp>
                  <p:nvCxnSpPr>
                    <p:cNvPr id="127" name="Curved Connector 126"/>
                    <p:cNvCxnSpPr/>
                    <p:nvPr/>
                  </p:nvCxnSpPr>
                  <p:spPr>
                    <a:xfrm flipV="1">
                      <a:off x="7270750" y="749511"/>
                      <a:ext cx="835140" cy="303339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7863641" y="46268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 rot="5400000">
                      <a:off x="7881044" y="714875"/>
                      <a:ext cx="131404" cy="7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" name="Plus 129"/>
                    <p:cNvSpPr/>
                    <p:nvPr/>
                  </p:nvSpPr>
                  <p:spPr>
                    <a:xfrm>
                      <a:off x="7153266" y="948448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17" name="Group 104"/>
                  <p:cNvGrpSpPr/>
                  <p:nvPr/>
                </p:nvGrpSpPr>
                <p:grpSpPr>
                  <a:xfrm>
                    <a:off x="6973616" y="2365217"/>
                    <a:ext cx="156878" cy="109149"/>
                    <a:chOff x="7153266" y="462680"/>
                    <a:chExt cx="952624" cy="712531"/>
                  </a:xfrm>
                </p:grpSpPr>
                <p:cxnSp>
                  <p:nvCxnSpPr>
                    <p:cNvPr id="123" name="Curved Connector 122"/>
                    <p:cNvCxnSpPr/>
                    <p:nvPr/>
                  </p:nvCxnSpPr>
                  <p:spPr>
                    <a:xfrm flipV="1">
                      <a:off x="7270750" y="749511"/>
                      <a:ext cx="835140" cy="303339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7863641" y="46268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5400000">
                      <a:off x="7881044" y="714875"/>
                      <a:ext cx="131404" cy="7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6" name="Plus 125"/>
                    <p:cNvSpPr/>
                    <p:nvPr/>
                  </p:nvSpPr>
                  <p:spPr>
                    <a:xfrm>
                      <a:off x="7153266" y="948448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18" name="Group 104"/>
                  <p:cNvGrpSpPr/>
                  <p:nvPr/>
                </p:nvGrpSpPr>
                <p:grpSpPr>
                  <a:xfrm>
                    <a:off x="6321862" y="2159797"/>
                    <a:ext cx="156878" cy="109149"/>
                    <a:chOff x="7153266" y="462680"/>
                    <a:chExt cx="952624" cy="712531"/>
                  </a:xfrm>
                </p:grpSpPr>
                <p:cxnSp>
                  <p:nvCxnSpPr>
                    <p:cNvPr id="119" name="Curved Connector 118"/>
                    <p:cNvCxnSpPr/>
                    <p:nvPr/>
                  </p:nvCxnSpPr>
                  <p:spPr>
                    <a:xfrm flipV="1">
                      <a:off x="7270750" y="749511"/>
                      <a:ext cx="835140" cy="303339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7863641" y="462680"/>
                      <a:ext cx="165415" cy="186890"/>
                    </a:xfrm>
                    <a:prstGeom prst="ellipse">
                      <a:avLst/>
                    </a:prstGeom>
                    <a:solidFill>
                      <a:srgbClr val="71C93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5400000">
                      <a:off x="7881044" y="714875"/>
                      <a:ext cx="131404" cy="794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2" name="Plus 121"/>
                    <p:cNvSpPr/>
                    <p:nvPr/>
                  </p:nvSpPr>
                  <p:spPr>
                    <a:xfrm>
                      <a:off x="7153266" y="948448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491" name="Rectangle 6"/>
            <p:cNvSpPr/>
            <p:nvPr/>
          </p:nvSpPr>
          <p:spPr>
            <a:xfrm>
              <a:off x="2621015" y="5517815"/>
              <a:ext cx="749259" cy="13374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8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6"/>
            <p:cNvSpPr/>
            <p:nvPr/>
          </p:nvSpPr>
          <p:spPr>
            <a:xfrm>
              <a:off x="6385085" y="5575410"/>
              <a:ext cx="749259" cy="1006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26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POC Device Sketch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16144" y="975240"/>
            <a:ext cx="7251547" cy="959991"/>
            <a:chOff x="1156524" y="2278509"/>
            <a:chExt cx="7251547" cy="959991"/>
          </a:xfrm>
        </p:grpSpPr>
        <p:grpSp>
          <p:nvGrpSpPr>
            <p:cNvPr id="6" name="Group 100"/>
            <p:cNvGrpSpPr/>
            <p:nvPr/>
          </p:nvGrpSpPr>
          <p:grpSpPr>
            <a:xfrm>
              <a:off x="1156524" y="2278509"/>
              <a:ext cx="7251547" cy="959991"/>
              <a:chOff x="1156524" y="2278509"/>
              <a:chExt cx="7251547" cy="959991"/>
            </a:xfrm>
          </p:grpSpPr>
          <p:sp>
            <p:nvSpPr>
              <p:cNvPr id="9" name="Oval 26"/>
              <p:cNvSpPr/>
              <p:nvPr/>
            </p:nvSpPr>
            <p:spPr>
              <a:xfrm>
                <a:off x="7828315" y="2278509"/>
                <a:ext cx="579756" cy="5349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26"/>
              <p:cNvSpPr/>
              <p:nvPr/>
            </p:nvSpPr>
            <p:spPr>
              <a:xfrm>
                <a:off x="1156524" y="2339663"/>
                <a:ext cx="579756" cy="5349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4"/>
              <p:cNvGrpSpPr/>
              <p:nvPr/>
            </p:nvGrpSpPr>
            <p:grpSpPr>
              <a:xfrm>
                <a:off x="1998344" y="2530456"/>
                <a:ext cx="5588000" cy="708044"/>
                <a:chOff x="2006599" y="4346557"/>
                <a:chExt cx="5588000" cy="708044"/>
              </a:xfrm>
            </p:grpSpPr>
            <p:grpSp>
              <p:nvGrpSpPr>
                <p:cNvPr id="14" name="Group 29"/>
                <p:cNvGrpSpPr/>
                <p:nvPr/>
              </p:nvGrpSpPr>
              <p:grpSpPr>
                <a:xfrm>
                  <a:off x="2006599" y="4346557"/>
                  <a:ext cx="5588000" cy="708044"/>
                  <a:chOff x="2006599" y="4346557"/>
                  <a:chExt cx="5588000" cy="708044"/>
                </a:xfrm>
              </p:grpSpPr>
              <p:grpSp>
                <p:nvGrpSpPr>
                  <p:cNvPr id="73" name="Group 16"/>
                  <p:cNvGrpSpPr/>
                  <p:nvPr/>
                </p:nvGrpSpPr>
                <p:grpSpPr>
                  <a:xfrm>
                    <a:off x="2006599" y="4346557"/>
                    <a:ext cx="5588000" cy="708044"/>
                    <a:chOff x="2006599" y="4346557"/>
                    <a:chExt cx="5588000" cy="708044"/>
                  </a:xfrm>
                </p:grpSpPr>
                <p:grpSp>
                  <p:nvGrpSpPr>
                    <p:cNvPr id="86" name="Group 4"/>
                    <p:cNvGrpSpPr/>
                    <p:nvPr/>
                  </p:nvGrpSpPr>
                  <p:grpSpPr>
                    <a:xfrm>
                      <a:off x="2006599" y="4348146"/>
                      <a:ext cx="5588000" cy="706455"/>
                      <a:chOff x="1204735" y="4292599"/>
                      <a:chExt cx="6427312" cy="862918"/>
                    </a:xfrm>
                  </p:grpSpPr>
                  <p:sp>
                    <p:nvSpPr>
                      <p:cNvPr id="92" name="Rectangle 5"/>
                      <p:cNvSpPr/>
                      <p:nvPr/>
                    </p:nvSpPr>
                    <p:spPr>
                      <a:xfrm>
                        <a:off x="1204735" y="4292599"/>
                        <a:ext cx="6427312" cy="8629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3" name="Rectangle 6"/>
                      <p:cNvSpPr/>
                      <p:nvPr/>
                    </p:nvSpPr>
                    <p:spPr>
                      <a:xfrm>
                        <a:off x="2678491" y="4519495"/>
                        <a:ext cx="3479799" cy="3412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4" name="Rectangle 9"/>
                      <p:cNvSpPr/>
                      <p:nvPr/>
                    </p:nvSpPr>
                    <p:spPr>
                      <a:xfrm>
                        <a:off x="4246753" y="4519495"/>
                        <a:ext cx="343276" cy="3412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7" name="Rectangle 10"/>
                    <p:cNvSpPr/>
                    <p:nvPr/>
                  </p:nvSpPr>
                  <p:spPr>
                    <a:xfrm>
                      <a:off x="2540000" y="4348145"/>
                      <a:ext cx="747905" cy="4651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Rectangle 11"/>
                    <p:cNvSpPr/>
                    <p:nvPr/>
                  </p:nvSpPr>
                  <p:spPr>
                    <a:xfrm>
                      <a:off x="6313293" y="4348145"/>
                      <a:ext cx="747905" cy="4651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12"/>
                    <p:cNvSpPr/>
                    <p:nvPr/>
                  </p:nvSpPr>
                  <p:spPr>
                    <a:xfrm>
                      <a:off x="3287904" y="4348145"/>
                      <a:ext cx="3025389" cy="185756"/>
                    </a:xfrm>
                    <a:prstGeom prst="rect">
                      <a:avLst/>
                    </a:prstGeom>
                    <a:solidFill>
                      <a:srgbClr val="E8E8E8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0" name="Straight Connector 14"/>
                    <p:cNvCxnSpPr/>
                    <p:nvPr/>
                  </p:nvCxnSpPr>
                  <p:spPr>
                    <a:xfrm>
                      <a:off x="2540000" y="4346557"/>
                      <a:ext cx="737995" cy="1588"/>
                    </a:xfrm>
                    <a:prstGeom prst="line">
                      <a:avLst/>
                    </a:prstGeom>
                    <a:ln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15"/>
                    <p:cNvCxnSpPr/>
                    <p:nvPr/>
                  </p:nvCxnSpPr>
                  <p:spPr>
                    <a:xfrm>
                      <a:off x="6323203" y="4348145"/>
                      <a:ext cx="737995" cy="1588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4" name="Oval 73"/>
                  <p:cNvSpPr/>
                  <p:nvPr/>
                </p:nvSpPr>
                <p:spPr>
                  <a:xfrm>
                    <a:off x="4666615" y="4557396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4880609" y="4557396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19"/>
                  <p:cNvSpPr/>
                  <p:nvPr/>
                </p:nvSpPr>
                <p:spPr>
                  <a:xfrm>
                    <a:off x="4689474" y="4747259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4880609" y="4747259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69"/>
                  <p:cNvSpPr/>
                  <p:nvPr/>
                </p:nvSpPr>
                <p:spPr>
                  <a:xfrm>
                    <a:off x="4834890" y="4701540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803772" y="4557396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689474" y="4678681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flipH="1" flipV="1">
                    <a:off x="4766312" y="4747259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4880609" y="4632962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26"/>
                  <p:cNvSpPr/>
                  <p:nvPr/>
                </p:nvSpPr>
                <p:spPr>
                  <a:xfrm>
                    <a:off x="4766312" y="4655821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4720593" y="4603115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4826631" y="4610102"/>
                    <a:ext cx="45719" cy="4571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2539999" y="4747259"/>
                  <a:ext cx="737995" cy="60958"/>
                </a:xfrm>
                <a:prstGeom prst="rect">
                  <a:avLst/>
                </a:prstGeom>
                <a:solidFill>
                  <a:srgbClr val="D5C828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7"/>
                <p:cNvSpPr/>
                <p:nvPr/>
              </p:nvSpPr>
              <p:spPr>
                <a:xfrm>
                  <a:off x="6313293" y="4747259"/>
                  <a:ext cx="737995" cy="60958"/>
                </a:xfrm>
                <a:prstGeom prst="rect">
                  <a:avLst/>
                </a:prstGeom>
                <a:solidFill>
                  <a:srgbClr val="D5C828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51"/>
                <p:cNvGrpSpPr/>
                <p:nvPr/>
              </p:nvGrpSpPr>
              <p:grpSpPr>
                <a:xfrm>
                  <a:off x="2567607" y="4655373"/>
                  <a:ext cx="44777" cy="56301"/>
                  <a:chOff x="6276736" y="1549555"/>
                  <a:chExt cx="99873" cy="79505"/>
                </a:xfrm>
              </p:grpSpPr>
              <p:grpSp>
                <p:nvGrpSpPr>
                  <p:cNvPr id="66" name="Group 145"/>
                  <p:cNvGrpSpPr/>
                  <p:nvPr/>
                </p:nvGrpSpPr>
                <p:grpSpPr>
                  <a:xfrm>
                    <a:off x="6276736" y="1549555"/>
                    <a:ext cx="99873" cy="50408"/>
                    <a:chOff x="5408504" y="637609"/>
                    <a:chExt cx="594907" cy="343564"/>
                  </a:xfrm>
                </p:grpSpPr>
                <p:sp>
                  <p:nvSpPr>
                    <p:cNvPr id="69" name="Plus 68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70" name="Minus 69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7" name="Minus 66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67"/>
                <p:cNvGrpSpPr/>
                <p:nvPr/>
              </p:nvGrpSpPr>
              <p:grpSpPr>
                <a:xfrm>
                  <a:off x="2695312" y="4617774"/>
                  <a:ext cx="113890" cy="93893"/>
                  <a:chOff x="6276732" y="1496469"/>
                  <a:chExt cx="254027" cy="132591"/>
                </a:xfrm>
              </p:grpSpPr>
              <p:grpSp>
                <p:nvGrpSpPr>
                  <p:cNvPr id="59" name="Group 145"/>
                  <p:cNvGrpSpPr/>
                  <p:nvPr/>
                </p:nvGrpSpPr>
                <p:grpSpPr>
                  <a:xfrm>
                    <a:off x="6276732" y="1496469"/>
                    <a:ext cx="254027" cy="103495"/>
                    <a:chOff x="5408504" y="275790"/>
                    <a:chExt cx="1513153" cy="705383"/>
                  </a:xfrm>
                </p:grpSpPr>
                <p:sp>
                  <p:nvSpPr>
                    <p:cNvPr id="62" name="Plus 61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3" name="Minus 62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Minus 59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75"/>
                <p:cNvGrpSpPr/>
                <p:nvPr/>
              </p:nvGrpSpPr>
              <p:grpSpPr>
                <a:xfrm>
                  <a:off x="2844280" y="4622532"/>
                  <a:ext cx="113890" cy="93893"/>
                  <a:chOff x="6276732" y="1496469"/>
                  <a:chExt cx="254027" cy="132591"/>
                </a:xfrm>
              </p:grpSpPr>
              <p:grpSp>
                <p:nvGrpSpPr>
                  <p:cNvPr id="52" name="Group 145"/>
                  <p:cNvGrpSpPr/>
                  <p:nvPr/>
                </p:nvGrpSpPr>
                <p:grpSpPr>
                  <a:xfrm>
                    <a:off x="6276732" y="1496469"/>
                    <a:ext cx="254027" cy="103495"/>
                    <a:chOff x="5408504" y="275790"/>
                    <a:chExt cx="1513153" cy="705383"/>
                  </a:xfrm>
                </p:grpSpPr>
                <p:sp>
                  <p:nvSpPr>
                    <p:cNvPr id="55" name="Plus 54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6" name="Minus 55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3" name="Minus 52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83"/>
                <p:cNvGrpSpPr/>
                <p:nvPr/>
              </p:nvGrpSpPr>
              <p:grpSpPr>
                <a:xfrm>
                  <a:off x="2935902" y="4629519"/>
                  <a:ext cx="113890" cy="93893"/>
                  <a:chOff x="6276732" y="1496469"/>
                  <a:chExt cx="254027" cy="132591"/>
                </a:xfrm>
              </p:grpSpPr>
              <p:grpSp>
                <p:nvGrpSpPr>
                  <p:cNvPr id="45" name="Group 145"/>
                  <p:cNvGrpSpPr/>
                  <p:nvPr/>
                </p:nvGrpSpPr>
                <p:grpSpPr>
                  <a:xfrm>
                    <a:off x="6276732" y="1496469"/>
                    <a:ext cx="254027" cy="103495"/>
                    <a:chOff x="5408504" y="275790"/>
                    <a:chExt cx="1513153" cy="705383"/>
                  </a:xfrm>
                </p:grpSpPr>
                <p:sp>
                  <p:nvSpPr>
                    <p:cNvPr id="48" name="Plus 47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9" name="Minus 48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" name="Minus 45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91"/>
                <p:cNvGrpSpPr/>
                <p:nvPr/>
              </p:nvGrpSpPr>
              <p:grpSpPr>
                <a:xfrm>
                  <a:off x="3035186" y="4637192"/>
                  <a:ext cx="113890" cy="93893"/>
                  <a:chOff x="6276732" y="1496469"/>
                  <a:chExt cx="254027" cy="132591"/>
                </a:xfrm>
              </p:grpSpPr>
              <p:grpSp>
                <p:nvGrpSpPr>
                  <p:cNvPr id="38" name="Group 145"/>
                  <p:cNvGrpSpPr/>
                  <p:nvPr/>
                </p:nvGrpSpPr>
                <p:grpSpPr>
                  <a:xfrm>
                    <a:off x="6276732" y="1496469"/>
                    <a:ext cx="254027" cy="103495"/>
                    <a:chOff x="5408504" y="275790"/>
                    <a:chExt cx="1513153" cy="705383"/>
                  </a:xfrm>
                </p:grpSpPr>
                <p:sp>
                  <p:nvSpPr>
                    <p:cNvPr id="41" name="Plus 40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" name="Minus 41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9" name="Minus 38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99"/>
                <p:cNvGrpSpPr/>
                <p:nvPr/>
              </p:nvGrpSpPr>
              <p:grpSpPr>
                <a:xfrm>
                  <a:off x="3134470" y="4630506"/>
                  <a:ext cx="113890" cy="93893"/>
                  <a:chOff x="6276732" y="1496469"/>
                  <a:chExt cx="254027" cy="132591"/>
                </a:xfrm>
              </p:grpSpPr>
              <p:grpSp>
                <p:nvGrpSpPr>
                  <p:cNvPr id="31" name="Group 145"/>
                  <p:cNvGrpSpPr/>
                  <p:nvPr/>
                </p:nvGrpSpPr>
                <p:grpSpPr>
                  <a:xfrm>
                    <a:off x="6276732" y="1496469"/>
                    <a:ext cx="254027" cy="103495"/>
                    <a:chOff x="5408504" y="275790"/>
                    <a:chExt cx="1513153" cy="705383"/>
                  </a:xfrm>
                </p:grpSpPr>
                <p:sp>
                  <p:nvSpPr>
                    <p:cNvPr id="34" name="Plus 33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5" name="Minus 34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Minus 31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107"/>
                <p:cNvGrpSpPr/>
                <p:nvPr/>
              </p:nvGrpSpPr>
              <p:grpSpPr>
                <a:xfrm>
                  <a:off x="2767681" y="4622887"/>
                  <a:ext cx="113890" cy="93893"/>
                  <a:chOff x="6276732" y="1496469"/>
                  <a:chExt cx="254027" cy="132591"/>
                </a:xfrm>
              </p:grpSpPr>
              <p:grpSp>
                <p:nvGrpSpPr>
                  <p:cNvPr id="24" name="Group 145"/>
                  <p:cNvGrpSpPr/>
                  <p:nvPr/>
                </p:nvGrpSpPr>
                <p:grpSpPr>
                  <a:xfrm>
                    <a:off x="6276732" y="1496469"/>
                    <a:ext cx="254027" cy="103495"/>
                    <a:chOff x="5408504" y="275790"/>
                    <a:chExt cx="1513153" cy="705383"/>
                  </a:xfrm>
                </p:grpSpPr>
                <p:sp>
                  <p:nvSpPr>
                    <p:cNvPr id="27" name="Plus 18"/>
                    <p:cNvSpPr/>
                    <p:nvPr/>
                  </p:nvSpPr>
                  <p:spPr>
                    <a:xfrm>
                      <a:off x="5768444" y="637609"/>
                      <a:ext cx="234967" cy="226763"/>
                    </a:xfrm>
                    <a:prstGeom prst="mathPlus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" name="Minus 19"/>
                    <p:cNvSpPr/>
                    <p:nvPr/>
                  </p:nvSpPr>
                  <p:spPr>
                    <a:xfrm flipH="1">
                      <a:off x="5408504" y="864372"/>
                      <a:ext cx="170410" cy="116801"/>
                    </a:xfrm>
                    <a:prstGeom prst="mathMinus">
                      <a:avLst/>
                    </a:prstGeom>
                    <a:solidFill>
                      <a:srgbClr val="FF0000"/>
                    </a:solidFill>
                    <a:ln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>
                      <a:off x="6855558" y="341095"/>
                      <a:ext cx="131404" cy="794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Minus 16"/>
                  <p:cNvSpPr/>
                  <p:nvPr/>
                </p:nvSpPr>
                <p:spPr>
                  <a:xfrm flipH="1">
                    <a:off x="6322856" y="1611923"/>
                    <a:ext cx="28608" cy="17137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" name="Freeform 11"/>
              <p:cNvSpPr/>
              <p:nvPr/>
            </p:nvSpPr>
            <p:spPr>
              <a:xfrm>
                <a:off x="1736280" y="2501901"/>
                <a:ext cx="867833" cy="495300"/>
              </a:xfrm>
              <a:custGeom>
                <a:avLst/>
                <a:gdLst>
                  <a:gd name="connsiteX0" fmla="*/ 825500 w 867833"/>
                  <a:gd name="connsiteY0" fmla="*/ 495300 h 495300"/>
                  <a:gd name="connsiteX1" fmla="*/ 730250 w 867833"/>
                  <a:gd name="connsiteY1" fmla="*/ 69850 h 495300"/>
                  <a:gd name="connsiteX2" fmla="*/ 0 w 867833"/>
                  <a:gd name="connsiteY2" fmla="*/ 762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833" h="495300">
                    <a:moveTo>
                      <a:pt x="825500" y="495300"/>
                    </a:moveTo>
                    <a:cubicBezTo>
                      <a:pt x="846666" y="317500"/>
                      <a:pt x="867833" y="139700"/>
                      <a:pt x="730250" y="69850"/>
                    </a:cubicBezTo>
                    <a:cubicBezTo>
                      <a:pt x="592667" y="0"/>
                      <a:pt x="0" y="76200"/>
                      <a:pt x="0" y="76200"/>
                    </a:cubicBezTo>
                  </a:path>
                </a:pathLst>
              </a:cu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>
              <a:xfrm flipH="1">
                <a:off x="6960482" y="2501901"/>
                <a:ext cx="867833" cy="495300"/>
              </a:xfrm>
              <a:custGeom>
                <a:avLst/>
                <a:gdLst>
                  <a:gd name="connsiteX0" fmla="*/ 825500 w 867833"/>
                  <a:gd name="connsiteY0" fmla="*/ 495300 h 495300"/>
                  <a:gd name="connsiteX1" fmla="*/ 730250 w 867833"/>
                  <a:gd name="connsiteY1" fmla="*/ 69850 h 495300"/>
                  <a:gd name="connsiteX2" fmla="*/ 0 w 867833"/>
                  <a:gd name="connsiteY2" fmla="*/ 762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7833" h="495300">
                    <a:moveTo>
                      <a:pt x="825500" y="495300"/>
                    </a:moveTo>
                    <a:cubicBezTo>
                      <a:pt x="846666" y="317500"/>
                      <a:pt x="867833" y="139700"/>
                      <a:pt x="730250" y="69850"/>
                    </a:cubicBezTo>
                    <a:cubicBezTo>
                      <a:pt x="592667" y="0"/>
                      <a:pt x="0" y="76200"/>
                      <a:pt x="0" y="76200"/>
                    </a:cubicBezTo>
                  </a:path>
                </a:pathLst>
              </a:cu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Plus 6"/>
            <p:cNvSpPr/>
            <p:nvPr/>
          </p:nvSpPr>
          <p:spPr>
            <a:xfrm>
              <a:off x="1156524" y="2339663"/>
              <a:ext cx="579756" cy="540413"/>
            </a:xfrm>
            <a:prstGeom prst="mathPlus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Minus 7"/>
            <p:cNvSpPr/>
            <p:nvPr/>
          </p:nvSpPr>
          <p:spPr>
            <a:xfrm flipH="1">
              <a:off x="7828315" y="2321572"/>
              <a:ext cx="579756" cy="396229"/>
            </a:xfrm>
            <a:prstGeom prst="mathMinus">
              <a:avLst/>
            </a:prstGeom>
            <a:solidFill>
              <a:srgbClr val="000000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6"/>
          <p:cNvSpPr/>
          <p:nvPr/>
        </p:nvSpPr>
        <p:spPr>
          <a:xfrm>
            <a:off x="2696764" y="1502510"/>
            <a:ext cx="749259" cy="133748"/>
          </a:xfrm>
          <a:prstGeom prst="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"/>
          <p:cNvSpPr/>
          <p:nvPr/>
        </p:nvSpPr>
        <p:spPr>
          <a:xfrm>
            <a:off x="6474568" y="1529840"/>
            <a:ext cx="749259" cy="100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97" name="Rectangle 6"/>
          <p:cNvSpPr/>
          <p:nvPr/>
        </p:nvSpPr>
        <p:spPr>
          <a:xfrm>
            <a:off x="3436154" y="1412836"/>
            <a:ext cx="3025388" cy="292950"/>
          </a:xfrm>
          <a:prstGeom prst="rect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1321032" y="1330726"/>
            <a:ext cx="2731587" cy="915144"/>
            <a:chOff x="1251851" y="1841944"/>
            <a:chExt cx="2731587" cy="915989"/>
          </a:xfrm>
          <a:effectLst/>
        </p:grpSpPr>
        <p:cxnSp>
          <p:nvCxnSpPr>
            <p:cNvPr id="100" name="Curved Connector 99"/>
            <p:cNvCxnSpPr/>
            <p:nvPr/>
          </p:nvCxnSpPr>
          <p:spPr>
            <a:xfrm>
              <a:off x="1251851" y="1841944"/>
              <a:ext cx="914400" cy="914400"/>
            </a:xfrm>
            <a:prstGeom prst="curvedConnector3">
              <a:avLst>
                <a:gd name="adj1" fmla="val -22222"/>
              </a:avLst>
            </a:prstGeom>
            <a:ln w="12700" cap="flat" cmpd="sng" algn="ctr">
              <a:solidFill>
                <a:srgbClr val="948A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166251" y="2756345"/>
              <a:ext cx="1817187" cy="1588"/>
            </a:xfrm>
            <a:prstGeom prst="line">
              <a:avLst/>
            </a:prstGeom>
            <a:ln w="12700" cap="flat" cmpd="sng" algn="ctr">
              <a:solidFill>
                <a:srgbClr val="948A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H="1">
            <a:off x="5969255" y="1347075"/>
            <a:ext cx="2628076" cy="915988"/>
            <a:chOff x="1156524" y="2651932"/>
            <a:chExt cx="2628076" cy="915988"/>
          </a:xfrm>
          <a:effectLst/>
        </p:grpSpPr>
        <p:cxnSp>
          <p:nvCxnSpPr>
            <p:cNvPr id="106" name="Curved Connector 105"/>
            <p:cNvCxnSpPr/>
            <p:nvPr/>
          </p:nvCxnSpPr>
          <p:spPr>
            <a:xfrm>
              <a:off x="1156524" y="2651932"/>
              <a:ext cx="914400" cy="914400"/>
            </a:xfrm>
            <a:prstGeom prst="curvedConnector3">
              <a:avLst>
                <a:gd name="adj1" fmla="val -22222"/>
              </a:avLst>
            </a:prstGeom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070924" y="3566332"/>
              <a:ext cx="1713676" cy="1588"/>
            </a:xfrm>
            <a:prstGeom prst="line">
              <a:avLst/>
            </a:prstGeom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009938" y="2135286"/>
            <a:ext cx="1995395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Batteries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202866" y="1563160"/>
            <a:ext cx="156878" cy="109148"/>
            <a:chOff x="7153266" y="462680"/>
            <a:chExt cx="952624" cy="712531"/>
          </a:xfrm>
        </p:grpSpPr>
        <p:cxnSp>
          <p:nvCxnSpPr>
            <p:cNvPr id="140" name="Curved Connector 139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Plus 142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359744" y="1576320"/>
            <a:ext cx="156878" cy="109148"/>
            <a:chOff x="7153266" y="462680"/>
            <a:chExt cx="952624" cy="712531"/>
          </a:xfrm>
        </p:grpSpPr>
        <p:cxnSp>
          <p:nvCxnSpPr>
            <p:cNvPr id="145" name="Curved Connector 14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lus 14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379091" y="1490732"/>
            <a:ext cx="156878" cy="109148"/>
            <a:chOff x="7153266" y="462680"/>
            <a:chExt cx="952624" cy="712531"/>
          </a:xfrm>
        </p:grpSpPr>
        <p:cxnSp>
          <p:nvCxnSpPr>
            <p:cNvPr id="150" name="Curved Connector 149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Plus 152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476728" y="1539490"/>
            <a:ext cx="156878" cy="109148"/>
            <a:chOff x="7153266" y="462680"/>
            <a:chExt cx="952624" cy="712531"/>
          </a:xfrm>
        </p:grpSpPr>
        <p:cxnSp>
          <p:nvCxnSpPr>
            <p:cNvPr id="155" name="Curved Connector 15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Plus 15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849950" y="1526296"/>
            <a:ext cx="156878" cy="109148"/>
            <a:chOff x="7153266" y="462680"/>
            <a:chExt cx="952624" cy="712531"/>
          </a:xfrm>
        </p:grpSpPr>
        <p:cxnSp>
          <p:nvCxnSpPr>
            <p:cNvPr id="160" name="Curved Connector 159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Plus 162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555541" y="1497719"/>
            <a:ext cx="156878" cy="109148"/>
            <a:chOff x="7153266" y="462680"/>
            <a:chExt cx="952624" cy="712531"/>
          </a:xfrm>
        </p:grpSpPr>
        <p:cxnSp>
          <p:nvCxnSpPr>
            <p:cNvPr id="165" name="Curved Connector 16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Plus 16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1" name="Content Placeholder 2"/>
          <p:cNvSpPr txBox="1">
            <a:spLocks/>
          </p:cNvSpPr>
          <p:nvPr/>
        </p:nvSpPr>
        <p:spPr>
          <a:xfrm>
            <a:off x="-469900" y="2768600"/>
            <a:ext cx="96139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6) After the product is collected in the beads, imaging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can be done by adding an excitation source (laser) under the device, then a filter on top, and the image is detected by a CCD camera on top.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0" name="Round Same Side Corner Rectangle 249"/>
          <p:cNvSpPr/>
          <p:nvPr/>
        </p:nvSpPr>
        <p:spPr>
          <a:xfrm>
            <a:off x="4535969" y="6321426"/>
            <a:ext cx="686906" cy="536574"/>
          </a:xfrm>
          <a:prstGeom prst="round2SameRect">
            <a:avLst>
              <a:gd name="adj1" fmla="val 50000"/>
              <a:gd name="adj2" fmla="val 8974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4629291" y="6307138"/>
            <a:ext cx="500483" cy="111124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5" name="Group 514"/>
          <p:cNvGrpSpPr/>
          <p:nvPr/>
        </p:nvGrpSpPr>
        <p:grpSpPr>
          <a:xfrm rot="179476">
            <a:off x="4593712" y="5737958"/>
            <a:ext cx="543978" cy="624742"/>
            <a:chOff x="4593712" y="5737958"/>
            <a:chExt cx="543978" cy="624742"/>
          </a:xfrm>
        </p:grpSpPr>
        <p:grpSp>
          <p:nvGrpSpPr>
            <p:cNvPr id="306" name="Group 305"/>
            <p:cNvGrpSpPr/>
            <p:nvPr/>
          </p:nvGrpSpPr>
          <p:grpSpPr>
            <a:xfrm>
              <a:off x="4725791" y="5737958"/>
              <a:ext cx="308274" cy="624742"/>
              <a:chOff x="4725791" y="5818536"/>
              <a:chExt cx="308274" cy="544164"/>
            </a:xfrm>
          </p:grpSpPr>
          <p:grpSp>
            <p:nvGrpSpPr>
              <p:cNvPr id="282" name="Group 281"/>
              <p:cNvGrpSpPr/>
              <p:nvPr/>
            </p:nvGrpSpPr>
            <p:grpSpPr>
              <a:xfrm>
                <a:off x="4938445" y="5818536"/>
                <a:ext cx="95620" cy="544164"/>
                <a:chOff x="5012955" y="6033023"/>
                <a:chExt cx="95620" cy="285227"/>
              </a:xfrm>
            </p:grpSpPr>
            <p:sp>
              <p:nvSpPr>
                <p:cNvPr id="277" name="Freeform 276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Isosceles Triangle 280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>
                <a:off x="4871958" y="5818536"/>
                <a:ext cx="95620" cy="544164"/>
                <a:chOff x="5012955" y="6033023"/>
                <a:chExt cx="95620" cy="285227"/>
              </a:xfrm>
            </p:grpSpPr>
            <p:sp>
              <p:nvSpPr>
                <p:cNvPr id="284" name="Freeform 283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Isosceles Triangle 284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4798289" y="5818536"/>
                <a:ext cx="95620" cy="544164"/>
                <a:chOff x="5012955" y="6033023"/>
                <a:chExt cx="95620" cy="285227"/>
              </a:xfrm>
            </p:grpSpPr>
            <p:sp>
              <p:nvSpPr>
                <p:cNvPr id="287" name="Freeform 286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Isosceles Triangle 287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725791" y="5818536"/>
                <a:ext cx="95620" cy="544164"/>
                <a:chOff x="5012955" y="6033023"/>
                <a:chExt cx="95620" cy="285227"/>
              </a:xfrm>
            </p:grpSpPr>
            <p:sp>
              <p:nvSpPr>
                <p:cNvPr id="290" name="Freeform 289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Isosceles Triangle 290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5" name="Group 294"/>
            <p:cNvGrpSpPr/>
            <p:nvPr/>
          </p:nvGrpSpPr>
          <p:grpSpPr>
            <a:xfrm>
              <a:off x="5017696" y="5737958"/>
              <a:ext cx="119994" cy="624742"/>
              <a:chOff x="5039538" y="5862385"/>
              <a:chExt cx="119994" cy="500315"/>
            </a:xfrm>
          </p:grpSpPr>
          <p:sp>
            <p:nvSpPr>
              <p:cNvPr id="278" name="Freeform 277"/>
              <p:cNvSpPr/>
              <p:nvPr/>
            </p:nvSpPr>
            <p:spPr>
              <a:xfrm>
                <a:off x="5091592" y="6115050"/>
                <a:ext cx="67940" cy="247650"/>
              </a:xfrm>
              <a:custGeom>
                <a:avLst/>
                <a:gdLst>
                  <a:gd name="connsiteX0" fmla="*/ 67940 w 67940"/>
                  <a:gd name="connsiteY0" fmla="*/ 247650 h 247650"/>
                  <a:gd name="connsiteX1" fmla="*/ 64765 w 67940"/>
                  <a:gd name="connsiteY1" fmla="*/ 228600 h 247650"/>
                  <a:gd name="connsiteX2" fmla="*/ 61590 w 67940"/>
                  <a:gd name="connsiteY2" fmla="*/ 219075 h 247650"/>
                  <a:gd name="connsiteX3" fmla="*/ 42540 w 67940"/>
                  <a:gd name="connsiteY3" fmla="*/ 212725 h 247650"/>
                  <a:gd name="connsiteX4" fmla="*/ 33015 w 67940"/>
                  <a:gd name="connsiteY4" fmla="*/ 206375 h 247650"/>
                  <a:gd name="connsiteX5" fmla="*/ 29840 w 67940"/>
                  <a:gd name="connsiteY5" fmla="*/ 171450 h 247650"/>
                  <a:gd name="connsiteX6" fmla="*/ 48890 w 67940"/>
                  <a:gd name="connsiteY6" fmla="*/ 165100 h 247650"/>
                  <a:gd name="connsiteX7" fmla="*/ 61590 w 67940"/>
                  <a:gd name="connsiteY7" fmla="*/ 146050 h 247650"/>
                  <a:gd name="connsiteX8" fmla="*/ 58415 w 67940"/>
                  <a:gd name="connsiteY8" fmla="*/ 136525 h 247650"/>
                  <a:gd name="connsiteX9" fmla="*/ 52065 w 67940"/>
                  <a:gd name="connsiteY9" fmla="*/ 127000 h 247650"/>
                  <a:gd name="connsiteX10" fmla="*/ 23490 w 67940"/>
                  <a:gd name="connsiteY10" fmla="*/ 117475 h 247650"/>
                  <a:gd name="connsiteX11" fmla="*/ 13965 w 67940"/>
                  <a:gd name="connsiteY11" fmla="*/ 114300 h 247650"/>
                  <a:gd name="connsiteX12" fmla="*/ 10790 w 67940"/>
                  <a:gd name="connsiteY12" fmla="*/ 85725 h 247650"/>
                  <a:gd name="connsiteX13" fmla="*/ 29840 w 67940"/>
                  <a:gd name="connsiteY13" fmla="*/ 79375 h 247650"/>
                  <a:gd name="connsiteX14" fmla="*/ 39365 w 67940"/>
                  <a:gd name="connsiteY14" fmla="*/ 38100 h 247650"/>
                  <a:gd name="connsiteX15" fmla="*/ 20315 w 67940"/>
                  <a:gd name="connsiteY15" fmla="*/ 31750 h 247650"/>
                  <a:gd name="connsiteX16" fmla="*/ 10790 w 67940"/>
                  <a:gd name="connsiteY16" fmla="*/ 28575 h 247650"/>
                  <a:gd name="connsiteX17" fmla="*/ 1265 w 67940"/>
                  <a:gd name="connsiteY17" fmla="*/ 9525 h 247650"/>
                  <a:gd name="connsiteX18" fmla="*/ 1265 w 67940"/>
                  <a:gd name="connsiteY18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940" h="247650">
                    <a:moveTo>
                      <a:pt x="67940" y="247650"/>
                    </a:moveTo>
                    <a:cubicBezTo>
                      <a:pt x="66882" y="241300"/>
                      <a:pt x="66162" y="234884"/>
                      <a:pt x="64765" y="228600"/>
                    </a:cubicBezTo>
                    <a:cubicBezTo>
                      <a:pt x="64039" y="225333"/>
                      <a:pt x="64313" y="221020"/>
                      <a:pt x="61590" y="219075"/>
                    </a:cubicBezTo>
                    <a:cubicBezTo>
                      <a:pt x="56143" y="215184"/>
                      <a:pt x="48109" y="216438"/>
                      <a:pt x="42540" y="212725"/>
                    </a:cubicBezTo>
                    <a:lnTo>
                      <a:pt x="33015" y="206375"/>
                    </a:lnTo>
                    <a:cubicBezTo>
                      <a:pt x="25593" y="195242"/>
                      <a:pt x="18005" y="188357"/>
                      <a:pt x="29840" y="171450"/>
                    </a:cubicBezTo>
                    <a:cubicBezTo>
                      <a:pt x="33678" y="165966"/>
                      <a:pt x="48890" y="165100"/>
                      <a:pt x="48890" y="165100"/>
                    </a:cubicBezTo>
                    <a:cubicBezTo>
                      <a:pt x="54617" y="159373"/>
                      <a:pt x="61590" y="155240"/>
                      <a:pt x="61590" y="146050"/>
                    </a:cubicBezTo>
                    <a:cubicBezTo>
                      <a:pt x="61590" y="142703"/>
                      <a:pt x="59912" y="139518"/>
                      <a:pt x="58415" y="136525"/>
                    </a:cubicBezTo>
                    <a:cubicBezTo>
                      <a:pt x="56708" y="133112"/>
                      <a:pt x="55301" y="129022"/>
                      <a:pt x="52065" y="127000"/>
                    </a:cubicBezTo>
                    <a:lnTo>
                      <a:pt x="23490" y="117475"/>
                    </a:lnTo>
                    <a:lnTo>
                      <a:pt x="13965" y="114300"/>
                    </a:lnTo>
                    <a:cubicBezTo>
                      <a:pt x="8186" y="105632"/>
                      <a:pt x="0" y="98057"/>
                      <a:pt x="10790" y="85725"/>
                    </a:cubicBezTo>
                    <a:cubicBezTo>
                      <a:pt x="15198" y="80688"/>
                      <a:pt x="29840" y="79375"/>
                      <a:pt x="29840" y="79375"/>
                    </a:cubicBezTo>
                    <a:cubicBezTo>
                      <a:pt x="37792" y="67448"/>
                      <a:pt x="52346" y="54790"/>
                      <a:pt x="39365" y="38100"/>
                    </a:cubicBezTo>
                    <a:cubicBezTo>
                      <a:pt x="35256" y="32816"/>
                      <a:pt x="26665" y="33867"/>
                      <a:pt x="20315" y="31750"/>
                    </a:cubicBezTo>
                    <a:lnTo>
                      <a:pt x="10790" y="28575"/>
                    </a:lnTo>
                    <a:cubicBezTo>
                      <a:pt x="5914" y="21261"/>
                      <a:pt x="2726" y="18288"/>
                      <a:pt x="1265" y="9525"/>
                    </a:cubicBezTo>
                    <a:cubicBezTo>
                      <a:pt x="743" y="6393"/>
                      <a:pt x="1265" y="3175"/>
                      <a:pt x="1265" y="0"/>
                    </a:cubicBezTo>
                  </a:path>
                </a:pathLst>
              </a:custGeom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5067218" y="5934075"/>
                <a:ext cx="67940" cy="247650"/>
              </a:xfrm>
              <a:custGeom>
                <a:avLst/>
                <a:gdLst>
                  <a:gd name="connsiteX0" fmla="*/ 67940 w 67940"/>
                  <a:gd name="connsiteY0" fmla="*/ 247650 h 247650"/>
                  <a:gd name="connsiteX1" fmla="*/ 64765 w 67940"/>
                  <a:gd name="connsiteY1" fmla="*/ 228600 h 247650"/>
                  <a:gd name="connsiteX2" fmla="*/ 61590 w 67940"/>
                  <a:gd name="connsiteY2" fmla="*/ 219075 h 247650"/>
                  <a:gd name="connsiteX3" fmla="*/ 42540 w 67940"/>
                  <a:gd name="connsiteY3" fmla="*/ 212725 h 247650"/>
                  <a:gd name="connsiteX4" fmla="*/ 33015 w 67940"/>
                  <a:gd name="connsiteY4" fmla="*/ 206375 h 247650"/>
                  <a:gd name="connsiteX5" fmla="*/ 29840 w 67940"/>
                  <a:gd name="connsiteY5" fmla="*/ 171450 h 247650"/>
                  <a:gd name="connsiteX6" fmla="*/ 48890 w 67940"/>
                  <a:gd name="connsiteY6" fmla="*/ 165100 h 247650"/>
                  <a:gd name="connsiteX7" fmla="*/ 61590 w 67940"/>
                  <a:gd name="connsiteY7" fmla="*/ 146050 h 247650"/>
                  <a:gd name="connsiteX8" fmla="*/ 58415 w 67940"/>
                  <a:gd name="connsiteY8" fmla="*/ 136525 h 247650"/>
                  <a:gd name="connsiteX9" fmla="*/ 52065 w 67940"/>
                  <a:gd name="connsiteY9" fmla="*/ 127000 h 247650"/>
                  <a:gd name="connsiteX10" fmla="*/ 23490 w 67940"/>
                  <a:gd name="connsiteY10" fmla="*/ 117475 h 247650"/>
                  <a:gd name="connsiteX11" fmla="*/ 13965 w 67940"/>
                  <a:gd name="connsiteY11" fmla="*/ 114300 h 247650"/>
                  <a:gd name="connsiteX12" fmla="*/ 10790 w 67940"/>
                  <a:gd name="connsiteY12" fmla="*/ 85725 h 247650"/>
                  <a:gd name="connsiteX13" fmla="*/ 29840 w 67940"/>
                  <a:gd name="connsiteY13" fmla="*/ 79375 h 247650"/>
                  <a:gd name="connsiteX14" fmla="*/ 39365 w 67940"/>
                  <a:gd name="connsiteY14" fmla="*/ 38100 h 247650"/>
                  <a:gd name="connsiteX15" fmla="*/ 20315 w 67940"/>
                  <a:gd name="connsiteY15" fmla="*/ 31750 h 247650"/>
                  <a:gd name="connsiteX16" fmla="*/ 10790 w 67940"/>
                  <a:gd name="connsiteY16" fmla="*/ 28575 h 247650"/>
                  <a:gd name="connsiteX17" fmla="*/ 1265 w 67940"/>
                  <a:gd name="connsiteY17" fmla="*/ 9525 h 247650"/>
                  <a:gd name="connsiteX18" fmla="*/ 1265 w 67940"/>
                  <a:gd name="connsiteY18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940" h="247650">
                    <a:moveTo>
                      <a:pt x="67940" y="247650"/>
                    </a:moveTo>
                    <a:cubicBezTo>
                      <a:pt x="66882" y="241300"/>
                      <a:pt x="66162" y="234884"/>
                      <a:pt x="64765" y="228600"/>
                    </a:cubicBezTo>
                    <a:cubicBezTo>
                      <a:pt x="64039" y="225333"/>
                      <a:pt x="64313" y="221020"/>
                      <a:pt x="61590" y="219075"/>
                    </a:cubicBezTo>
                    <a:cubicBezTo>
                      <a:pt x="56143" y="215184"/>
                      <a:pt x="48109" y="216438"/>
                      <a:pt x="42540" y="212725"/>
                    </a:cubicBezTo>
                    <a:lnTo>
                      <a:pt x="33015" y="206375"/>
                    </a:lnTo>
                    <a:cubicBezTo>
                      <a:pt x="25593" y="195242"/>
                      <a:pt x="18005" y="188357"/>
                      <a:pt x="29840" y="171450"/>
                    </a:cubicBezTo>
                    <a:cubicBezTo>
                      <a:pt x="33678" y="165966"/>
                      <a:pt x="48890" y="165100"/>
                      <a:pt x="48890" y="165100"/>
                    </a:cubicBezTo>
                    <a:cubicBezTo>
                      <a:pt x="54617" y="159373"/>
                      <a:pt x="61590" y="155240"/>
                      <a:pt x="61590" y="146050"/>
                    </a:cubicBezTo>
                    <a:cubicBezTo>
                      <a:pt x="61590" y="142703"/>
                      <a:pt x="59912" y="139518"/>
                      <a:pt x="58415" y="136525"/>
                    </a:cubicBezTo>
                    <a:cubicBezTo>
                      <a:pt x="56708" y="133112"/>
                      <a:pt x="55301" y="129022"/>
                      <a:pt x="52065" y="127000"/>
                    </a:cubicBezTo>
                    <a:lnTo>
                      <a:pt x="23490" y="117475"/>
                    </a:lnTo>
                    <a:lnTo>
                      <a:pt x="13965" y="114300"/>
                    </a:lnTo>
                    <a:cubicBezTo>
                      <a:pt x="8186" y="105632"/>
                      <a:pt x="0" y="98057"/>
                      <a:pt x="10790" y="85725"/>
                    </a:cubicBezTo>
                    <a:cubicBezTo>
                      <a:pt x="15198" y="80688"/>
                      <a:pt x="29840" y="79375"/>
                      <a:pt x="29840" y="79375"/>
                    </a:cubicBezTo>
                    <a:cubicBezTo>
                      <a:pt x="37792" y="67448"/>
                      <a:pt x="52346" y="54790"/>
                      <a:pt x="39365" y="38100"/>
                    </a:cubicBezTo>
                    <a:cubicBezTo>
                      <a:pt x="35256" y="32816"/>
                      <a:pt x="26665" y="33867"/>
                      <a:pt x="20315" y="31750"/>
                    </a:cubicBezTo>
                    <a:lnTo>
                      <a:pt x="10790" y="28575"/>
                    </a:lnTo>
                    <a:cubicBezTo>
                      <a:pt x="5914" y="21261"/>
                      <a:pt x="2726" y="18288"/>
                      <a:pt x="1265" y="9525"/>
                    </a:cubicBezTo>
                    <a:cubicBezTo>
                      <a:pt x="743" y="6393"/>
                      <a:pt x="1265" y="3175"/>
                      <a:pt x="1265" y="0"/>
                    </a:cubicBezTo>
                  </a:path>
                </a:pathLst>
              </a:custGeom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Isosceles Triangle 293"/>
              <p:cNvSpPr/>
              <p:nvPr/>
            </p:nvSpPr>
            <p:spPr>
              <a:xfrm>
                <a:off x="5039538" y="5862385"/>
                <a:ext cx="55360" cy="71690"/>
              </a:xfrm>
              <a:prstGeom prst="triangle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4593712" y="5737958"/>
              <a:ext cx="119994" cy="624742"/>
              <a:chOff x="5039538" y="5862385"/>
              <a:chExt cx="119994" cy="500315"/>
            </a:xfrm>
          </p:grpSpPr>
          <p:sp>
            <p:nvSpPr>
              <p:cNvPr id="297" name="Freeform 296"/>
              <p:cNvSpPr/>
              <p:nvPr/>
            </p:nvSpPr>
            <p:spPr>
              <a:xfrm>
                <a:off x="5091592" y="6115050"/>
                <a:ext cx="67940" cy="247650"/>
              </a:xfrm>
              <a:custGeom>
                <a:avLst/>
                <a:gdLst>
                  <a:gd name="connsiteX0" fmla="*/ 67940 w 67940"/>
                  <a:gd name="connsiteY0" fmla="*/ 247650 h 247650"/>
                  <a:gd name="connsiteX1" fmla="*/ 64765 w 67940"/>
                  <a:gd name="connsiteY1" fmla="*/ 228600 h 247650"/>
                  <a:gd name="connsiteX2" fmla="*/ 61590 w 67940"/>
                  <a:gd name="connsiteY2" fmla="*/ 219075 h 247650"/>
                  <a:gd name="connsiteX3" fmla="*/ 42540 w 67940"/>
                  <a:gd name="connsiteY3" fmla="*/ 212725 h 247650"/>
                  <a:gd name="connsiteX4" fmla="*/ 33015 w 67940"/>
                  <a:gd name="connsiteY4" fmla="*/ 206375 h 247650"/>
                  <a:gd name="connsiteX5" fmla="*/ 29840 w 67940"/>
                  <a:gd name="connsiteY5" fmla="*/ 171450 h 247650"/>
                  <a:gd name="connsiteX6" fmla="*/ 48890 w 67940"/>
                  <a:gd name="connsiteY6" fmla="*/ 165100 h 247650"/>
                  <a:gd name="connsiteX7" fmla="*/ 61590 w 67940"/>
                  <a:gd name="connsiteY7" fmla="*/ 146050 h 247650"/>
                  <a:gd name="connsiteX8" fmla="*/ 58415 w 67940"/>
                  <a:gd name="connsiteY8" fmla="*/ 136525 h 247650"/>
                  <a:gd name="connsiteX9" fmla="*/ 52065 w 67940"/>
                  <a:gd name="connsiteY9" fmla="*/ 127000 h 247650"/>
                  <a:gd name="connsiteX10" fmla="*/ 23490 w 67940"/>
                  <a:gd name="connsiteY10" fmla="*/ 117475 h 247650"/>
                  <a:gd name="connsiteX11" fmla="*/ 13965 w 67940"/>
                  <a:gd name="connsiteY11" fmla="*/ 114300 h 247650"/>
                  <a:gd name="connsiteX12" fmla="*/ 10790 w 67940"/>
                  <a:gd name="connsiteY12" fmla="*/ 85725 h 247650"/>
                  <a:gd name="connsiteX13" fmla="*/ 29840 w 67940"/>
                  <a:gd name="connsiteY13" fmla="*/ 79375 h 247650"/>
                  <a:gd name="connsiteX14" fmla="*/ 39365 w 67940"/>
                  <a:gd name="connsiteY14" fmla="*/ 38100 h 247650"/>
                  <a:gd name="connsiteX15" fmla="*/ 20315 w 67940"/>
                  <a:gd name="connsiteY15" fmla="*/ 31750 h 247650"/>
                  <a:gd name="connsiteX16" fmla="*/ 10790 w 67940"/>
                  <a:gd name="connsiteY16" fmla="*/ 28575 h 247650"/>
                  <a:gd name="connsiteX17" fmla="*/ 1265 w 67940"/>
                  <a:gd name="connsiteY17" fmla="*/ 9525 h 247650"/>
                  <a:gd name="connsiteX18" fmla="*/ 1265 w 67940"/>
                  <a:gd name="connsiteY18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940" h="247650">
                    <a:moveTo>
                      <a:pt x="67940" y="247650"/>
                    </a:moveTo>
                    <a:cubicBezTo>
                      <a:pt x="66882" y="241300"/>
                      <a:pt x="66162" y="234884"/>
                      <a:pt x="64765" y="228600"/>
                    </a:cubicBezTo>
                    <a:cubicBezTo>
                      <a:pt x="64039" y="225333"/>
                      <a:pt x="64313" y="221020"/>
                      <a:pt x="61590" y="219075"/>
                    </a:cubicBezTo>
                    <a:cubicBezTo>
                      <a:pt x="56143" y="215184"/>
                      <a:pt x="48109" y="216438"/>
                      <a:pt x="42540" y="212725"/>
                    </a:cubicBezTo>
                    <a:lnTo>
                      <a:pt x="33015" y="206375"/>
                    </a:lnTo>
                    <a:cubicBezTo>
                      <a:pt x="25593" y="195242"/>
                      <a:pt x="18005" y="188357"/>
                      <a:pt x="29840" y="171450"/>
                    </a:cubicBezTo>
                    <a:cubicBezTo>
                      <a:pt x="33678" y="165966"/>
                      <a:pt x="48890" y="165100"/>
                      <a:pt x="48890" y="165100"/>
                    </a:cubicBezTo>
                    <a:cubicBezTo>
                      <a:pt x="54617" y="159373"/>
                      <a:pt x="61590" y="155240"/>
                      <a:pt x="61590" y="146050"/>
                    </a:cubicBezTo>
                    <a:cubicBezTo>
                      <a:pt x="61590" y="142703"/>
                      <a:pt x="59912" y="139518"/>
                      <a:pt x="58415" y="136525"/>
                    </a:cubicBezTo>
                    <a:cubicBezTo>
                      <a:pt x="56708" y="133112"/>
                      <a:pt x="55301" y="129022"/>
                      <a:pt x="52065" y="127000"/>
                    </a:cubicBezTo>
                    <a:lnTo>
                      <a:pt x="23490" y="117475"/>
                    </a:lnTo>
                    <a:lnTo>
                      <a:pt x="13965" y="114300"/>
                    </a:lnTo>
                    <a:cubicBezTo>
                      <a:pt x="8186" y="105632"/>
                      <a:pt x="0" y="98057"/>
                      <a:pt x="10790" y="85725"/>
                    </a:cubicBezTo>
                    <a:cubicBezTo>
                      <a:pt x="15198" y="80688"/>
                      <a:pt x="29840" y="79375"/>
                      <a:pt x="29840" y="79375"/>
                    </a:cubicBezTo>
                    <a:cubicBezTo>
                      <a:pt x="37792" y="67448"/>
                      <a:pt x="52346" y="54790"/>
                      <a:pt x="39365" y="38100"/>
                    </a:cubicBezTo>
                    <a:cubicBezTo>
                      <a:pt x="35256" y="32816"/>
                      <a:pt x="26665" y="33867"/>
                      <a:pt x="20315" y="31750"/>
                    </a:cubicBezTo>
                    <a:lnTo>
                      <a:pt x="10790" y="28575"/>
                    </a:lnTo>
                    <a:cubicBezTo>
                      <a:pt x="5914" y="21261"/>
                      <a:pt x="2726" y="18288"/>
                      <a:pt x="1265" y="9525"/>
                    </a:cubicBezTo>
                    <a:cubicBezTo>
                      <a:pt x="743" y="6393"/>
                      <a:pt x="1265" y="3175"/>
                      <a:pt x="1265" y="0"/>
                    </a:cubicBezTo>
                  </a:path>
                </a:pathLst>
              </a:custGeom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 297"/>
              <p:cNvSpPr/>
              <p:nvPr/>
            </p:nvSpPr>
            <p:spPr>
              <a:xfrm>
                <a:off x="5067218" y="5934075"/>
                <a:ext cx="67940" cy="247650"/>
              </a:xfrm>
              <a:custGeom>
                <a:avLst/>
                <a:gdLst>
                  <a:gd name="connsiteX0" fmla="*/ 67940 w 67940"/>
                  <a:gd name="connsiteY0" fmla="*/ 247650 h 247650"/>
                  <a:gd name="connsiteX1" fmla="*/ 64765 w 67940"/>
                  <a:gd name="connsiteY1" fmla="*/ 228600 h 247650"/>
                  <a:gd name="connsiteX2" fmla="*/ 61590 w 67940"/>
                  <a:gd name="connsiteY2" fmla="*/ 219075 h 247650"/>
                  <a:gd name="connsiteX3" fmla="*/ 42540 w 67940"/>
                  <a:gd name="connsiteY3" fmla="*/ 212725 h 247650"/>
                  <a:gd name="connsiteX4" fmla="*/ 33015 w 67940"/>
                  <a:gd name="connsiteY4" fmla="*/ 206375 h 247650"/>
                  <a:gd name="connsiteX5" fmla="*/ 29840 w 67940"/>
                  <a:gd name="connsiteY5" fmla="*/ 171450 h 247650"/>
                  <a:gd name="connsiteX6" fmla="*/ 48890 w 67940"/>
                  <a:gd name="connsiteY6" fmla="*/ 165100 h 247650"/>
                  <a:gd name="connsiteX7" fmla="*/ 61590 w 67940"/>
                  <a:gd name="connsiteY7" fmla="*/ 146050 h 247650"/>
                  <a:gd name="connsiteX8" fmla="*/ 58415 w 67940"/>
                  <a:gd name="connsiteY8" fmla="*/ 136525 h 247650"/>
                  <a:gd name="connsiteX9" fmla="*/ 52065 w 67940"/>
                  <a:gd name="connsiteY9" fmla="*/ 127000 h 247650"/>
                  <a:gd name="connsiteX10" fmla="*/ 23490 w 67940"/>
                  <a:gd name="connsiteY10" fmla="*/ 117475 h 247650"/>
                  <a:gd name="connsiteX11" fmla="*/ 13965 w 67940"/>
                  <a:gd name="connsiteY11" fmla="*/ 114300 h 247650"/>
                  <a:gd name="connsiteX12" fmla="*/ 10790 w 67940"/>
                  <a:gd name="connsiteY12" fmla="*/ 85725 h 247650"/>
                  <a:gd name="connsiteX13" fmla="*/ 29840 w 67940"/>
                  <a:gd name="connsiteY13" fmla="*/ 79375 h 247650"/>
                  <a:gd name="connsiteX14" fmla="*/ 39365 w 67940"/>
                  <a:gd name="connsiteY14" fmla="*/ 38100 h 247650"/>
                  <a:gd name="connsiteX15" fmla="*/ 20315 w 67940"/>
                  <a:gd name="connsiteY15" fmla="*/ 31750 h 247650"/>
                  <a:gd name="connsiteX16" fmla="*/ 10790 w 67940"/>
                  <a:gd name="connsiteY16" fmla="*/ 28575 h 247650"/>
                  <a:gd name="connsiteX17" fmla="*/ 1265 w 67940"/>
                  <a:gd name="connsiteY17" fmla="*/ 9525 h 247650"/>
                  <a:gd name="connsiteX18" fmla="*/ 1265 w 67940"/>
                  <a:gd name="connsiteY18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940" h="247650">
                    <a:moveTo>
                      <a:pt x="67940" y="247650"/>
                    </a:moveTo>
                    <a:cubicBezTo>
                      <a:pt x="66882" y="241300"/>
                      <a:pt x="66162" y="234884"/>
                      <a:pt x="64765" y="228600"/>
                    </a:cubicBezTo>
                    <a:cubicBezTo>
                      <a:pt x="64039" y="225333"/>
                      <a:pt x="64313" y="221020"/>
                      <a:pt x="61590" y="219075"/>
                    </a:cubicBezTo>
                    <a:cubicBezTo>
                      <a:pt x="56143" y="215184"/>
                      <a:pt x="48109" y="216438"/>
                      <a:pt x="42540" y="212725"/>
                    </a:cubicBezTo>
                    <a:lnTo>
                      <a:pt x="33015" y="206375"/>
                    </a:lnTo>
                    <a:cubicBezTo>
                      <a:pt x="25593" y="195242"/>
                      <a:pt x="18005" y="188357"/>
                      <a:pt x="29840" y="171450"/>
                    </a:cubicBezTo>
                    <a:cubicBezTo>
                      <a:pt x="33678" y="165966"/>
                      <a:pt x="48890" y="165100"/>
                      <a:pt x="48890" y="165100"/>
                    </a:cubicBezTo>
                    <a:cubicBezTo>
                      <a:pt x="54617" y="159373"/>
                      <a:pt x="61590" y="155240"/>
                      <a:pt x="61590" y="146050"/>
                    </a:cubicBezTo>
                    <a:cubicBezTo>
                      <a:pt x="61590" y="142703"/>
                      <a:pt x="59912" y="139518"/>
                      <a:pt x="58415" y="136525"/>
                    </a:cubicBezTo>
                    <a:cubicBezTo>
                      <a:pt x="56708" y="133112"/>
                      <a:pt x="55301" y="129022"/>
                      <a:pt x="52065" y="127000"/>
                    </a:cubicBezTo>
                    <a:lnTo>
                      <a:pt x="23490" y="117475"/>
                    </a:lnTo>
                    <a:lnTo>
                      <a:pt x="13965" y="114300"/>
                    </a:lnTo>
                    <a:cubicBezTo>
                      <a:pt x="8186" y="105632"/>
                      <a:pt x="0" y="98057"/>
                      <a:pt x="10790" y="85725"/>
                    </a:cubicBezTo>
                    <a:cubicBezTo>
                      <a:pt x="15198" y="80688"/>
                      <a:pt x="29840" y="79375"/>
                      <a:pt x="29840" y="79375"/>
                    </a:cubicBezTo>
                    <a:cubicBezTo>
                      <a:pt x="37792" y="67448"/>
                      <a:pt x="52346" y="54790"/>
                      <a:pt x="39365" y="38100"/>
                    </a:cubicBezTo>
                    <a:cubicBezTo>
                      <a:pt x="35256" y="32816"/>
                      <a:pt x="26665" y="33867"/>
                      <a:pt x="20315" y="31750"/>
                    </a:cubicBezTo>
                    <a:lnTo>
                      <a:pt x="10790" y="28575"/>
                    </a:lnTo>
                    <a:cubicBezTo>
                      <a:pt x="5914" y="21261"/>
                      <a:pt x="2726" y="18288"/>
                      <a:pt x="1265" y="9525"/>
                    </a:cubicBezTo>
                    <a:cubicBezTo>
                      <a:pt x="743" y="6393"/>
                      <a:pt x="1265" y="3175"/>
                      <a:pt x="1265" y="0"/>
                    </a:cubicBezTo>
                  </a:path>
                </a:pathLst>
              </a:custGeom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Isosceles Triangle 298"/>
              <p:cNvSpPr/>
              <p:nvPr/>
            </p:nvSpPr>
            <p:spPr>
              <a:xfrm>
                <a:off x="5039538" y="5862385"/>
                <a:ext cx="55360" cy="71690"/>
              </a:xfrm>
              <a:prstGeom prst="triangle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0" name="Rectangle 12"/>
          <p:cNvSpPr/>
          <p:nvPr/>
        </p:nvSpPr>
        <p:spPr>
          <a:xfrm>
            <a:off x="4366467" y="5080329"/>
            <a:ext cx="903025" cy="45719"/>
          </a:xfrm>
          <a:prstGeom prst="rect">
            <a:avLst/>
          </a:prstGeom>
          <a:solidFill>
            <a:srgbClr val="E8E8E8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Group 515"/>
          <p:cNvGrpSpPr/>
          <p:nvPr/>
        </p:nvGrpSpPr>
        <p:grpSpPr>
          <a:xfrm rot="160625">
            <a:off x="4550146" y="4762207"/>
            <a:ext cx="546330" cy="765473"/>
            <a:chOff x="4550146" y="4762207"/>
            <a:chExt cx="546330" cy="765473"/>
          </a:xfrm>
        </p:grpSpPr>
        <p:grpSp>
          <p:nvGrpSpPr>
            <p:cNvPr id="307" name="Group 306"/>
            <p:cNvGrpSpPr/>
            <p:nvPr/>
          </p:nvGrpSpPr>
          <p:grpSpPr>
            <a:xfrm>
              <a:off x="4653593" y="4762207"/>
              <a:ext cx="308274" cy="664359"/>
              <a:chOff x="4725791" y="5818536"/>
              <a:chExt cx="308274" cy="544164"/>
            </a:xfrm>
          </p:grpSpPr>
          <p:grpSp>
            <p:nvGrpSpPr>
              <p:cNvPr id="308" name="Group 281"/>
              <p:cNvGrpSpPr/>
              <p:nvPr/>
            </p:nvGrpSpPr>
            <p:grpSpPr>
              <a:xfrm>
                <a:off x="4938445" y="5818557"/>
                <a:ext cx="95620" cy="544165"/>
                <a:chOff x="5012955" y="6033023"/>
                <a:chExt cx="95620" cy="285227"/>
              </a:xfrm>
            </p:grpSpPr>
            <p:sp>
              <p:nvSpPr>
                <p:cNvPr id="318" name="Freeform 317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71C93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Isosceles Triangle 318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71C931"/>
                </a:solidFill>
                <a:ln>
                  <a:solidFill>
                    <a:srgbClr val="71C93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282"/>
              <p:cNvGrpSpPr/>
              <p:nvPr/>
            </p:nvGrpSpPr>
            <p:grpSpPr>
              <a:xfrm>
                <a:off x="4871958" y="5818557"/>
                <a:ext cx="95620" cy="544165"/>
                <a:chOff x="5012955" y="6033023"/>
                <a:chExt cx="95620" cy="285227"/>
              </a:xfrm>
            </p:grpSpPr>
            <p:sp>
              <p:nvSpPr>
                <p:cNvPr id="316" name="Freeform 315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71C93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Isosceles Triangle 316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71C931"/>
                </a:solidFill>
                <a:ln>
                  <a:solidFill>
                    <a:srgbClr val="71C93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285"/>
              <p:cNvGrpSpPr/>
              <p:nvPr/>
            </p:nvGrpSpPr>
            <p:grpSpPr>
              <a:xfrm>
                <a:off x="4798289" y="5818557"/>
                <a:ext cx="95620" cy="544165"/>
                <a:chOff x="5012955" y="6033023"/>
                <a:chExt cx="95620" cy="285227"/>
              </a:xfrm>
            </p:grpSpPr>
            <p:sp>
              <p:nvSpPr>
                <p:cNvPr id="314" name="Freeform 313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71C93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Isosceles Triangle 314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71C931"/>
                </a:solidFill>
                <a:ln>
                  <a:solidFill>
                    <a:srgbClr val="71C93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288"/>
              <p:cNvGrpSpPr/>
              <p:nvPr/>
            </p:nvGrpSpPr>
            <p:grpSpPr>
              <a:xfrm>
                <a:off x="4725791" y="5818557"/>
                <a:ext cx="95620" cy="544165"/>
                <a:chOff x="5012955" y="6033023"/>
                <a:chExt cx="95620" cy="285227"/>
              </a:xfrm>
            </p:grpSpPr>
            <p:sp>
              <p:nvSpPr>
                <p:cNvPr id="312" name="Freeform 311"/>
                <p:cNvSpPr/>
                <p:nvPr/>
              </p:nvSpPr>
              <p:spPr>
                <a:xfrm>
                  <a:off x="5040635" y="6070600"/>
                  <a:ext cx="67940" cy="247650"/>
                </a:xfrm>
                <a:custGeom>
                  <a:avLst/>
                  <a:gdLst>
                    <a:gd name="connsiteX0" fmla="*/ 67940 w 67940"/>
                    <a:gd name="connsiteY0" fmla="*/ 247650 h 247650"/>
                    <a:gd name="connsiteX1" fmla="*/ 64765 w 67940"/>
                    <a:gd name="connsiteY1" fmla="*/ 228600 h 247650"/>
                    <a:gd name="connsiteX2" fmla="*/ 61590 w 67940"/>
                    <a:gd name="connsiteY2" fmla="*/ 219075 h 247650"/>
                    <a:gd name="connsiteX3" fmla="*/ 42540 w 67940"/>
                    <a:gd name="connsiteY3" fmla="*/ 212725 h 247650"/>
                    <a:gd name="connsiteX4" fmla="*/ 33015 w 67940"/>
                    <a:gd name="connsiteY4" fmla="*/ 206375 h 247650"/>
                    <a:gd name="connsiteX5" fmla="*/ 29840 w 67940"/>
                    <a:gd name="connsiteY5" fmla="*/ 171450 h 247650"/>
                    <a:gd name="connsiteX6" fmla="*/ 48890 w 67940"/>
                    <a:gd name="connsiteY6" fmla="*/ 165100 h 247650"/>
                    <a:gd name="connsiteX7" fmla="*/ 61590 w 67940"/>
                    <a:gd name="connsiteY7" fmla="*/ 146050 h 247650"/>
                    <a:gd name="connsiteX8" fmla="*/ 58415 w 67940"/>
                    <a:gd name="connsiteY8" fmla="*/ 136525 h 247650"/>
                    <a:gd name="connsiteX9" fmla="*/ 52065 w 67940"/>
                    <a:gd name="connsiteY9" fmla="*/ 127000 h 247650"/>
                    <a:gd name="connsiteX10" fmla="*/ 23490 w 67940"/>
                    <a:gd name="connsiteY10" fmla="*/ 117475 h 247650"/>
                    <a:gd name="connsiteX11" fmla="*/ 13965 w 67940"/>
                    <a:gd name="connsiteY11" fmla="*/ 114300 h 247650"/>
                    <a:gd name="connsiteX12" fmla="*/ 10790 w 67940"/>
                    <a:gd name="connsiteY12" fmla="*/ 85725 h 247650"/>
                    <a:gd name="connsiteX13" fmla="*/ 29840 w 67940"/>
                    <a:gd name="connsiteY13" fmla="*/ 79375 h 247650"/>
                    <a:gd name="connsiteX14" fmla="*/ 39365 w 67940"/>
                    <a:gd name="connsiteY14" fmla="*/ 38100 h 247650"/>
                    <a:gd name="connsiteX15" fmla="*/ 20315 w 67940"/>
                    <a:gd name="connsiteY15" fmla="*/ 31750 h 247650"/>
                    <a:gd name="connsiteX16" fmla="*/ 10790 w 67940"/>
                    <a:gd name="connsiteY16" fmla="*/ 28575 h 247650"/>
                    <a:gd name="connsiteX17" fmla="*/ 1265 w 67940"/>
                    <a:gd name="connsiteY17" fmla="*/ 9525 h 247650"/>
                    <a:gd name="connsiteX18" fmla="*/ 1265 w 67940"/>
                    <a:gd name="connsiteY18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940" h="247650">
                      <a:moveTo>
                        <a:pt x="67940" y="247650"/>
                      </a:moveTo>
                      <a:cubicBezTo>
                        <a:pt x="66882" y="241300"/>
                        <a:pt x="66162" y="234884"/>
                        <a:pt x="64765" y="228600"/>
                      </a:cubicBezTo>
                      <a:cubicBezTo>
                        <a:pt x="64039" y="225333"/>
                        <a:pt x="64313" y="221020"/>
                        <a:pt x="61590" y="219075"/>
                      </a:cubicBezTo>
                      <a:cubicBezTo>
                        <a:pt x="56143" y="215184"/>
                        <a:pt x="48109" y="216438"/>
                        <a:pt x="42540" y="212725"/>
                      </a:cubicBezTo>
                      <a:lnTo>
                        <a:pt x="33015" y="206375"/>
                      </a:lnTo>
                      <a:cubicBezTo>
                        <a:pt x="25593" y="195242"/>
                        <a:pt x="18005" y="188357"/>
                        <a:pt x="29840" y="171450"/>
                      </a:cubicBezTo>
                      <a:cubicBezTo>
                        <a:pt x="33678" y="165966"/>
                        <a:pt x="48890" y="165100"/>
                        <a:pt x="48890" y="165100"/>
                      </a:cubicBezTo>
                      <a:cubicBezTo>
                        <a:pt x="54617" y="159373"/>
                        <a:pt x="61590" y="155240"/>
                        <a:pt x="61590" y="146050"/>
                      </a:cubicBezTo>
                      <a:cubicBezTo>
                        <a:pt x="61590" y="142703"/>
                        <a:pt x="59912" y="139518"/>
                        <a:pt x="58415" y="136525"/>
                      </a:cubicBezTo>
                      <a:cubicBezTo>
                        <a:pt x="56708" y="133112"/>
                        <a:pt x="55301" y="129022"/>
                        <a:pt x="52065" y="127000"/>
                      </a:cubicBezTo>
                      <a:lnTo>
                        <a:pt x="23490" y="117475"/>
                      </a:lnTo>
                      <a:lnTo>
                        <a:pt x="13965" y="114300"/>
                      </a:lnTo>
                      <a:cubicBezTo>
                        <a:pt x="8186" y="105632"/>
                        <a:pt x="0" y="98057"/>
                        <a:pt x="10790" y="85725"/>
                      </a:cubicBezTo>
                      <a:cubicBezTo>
                        <a:pt x="15198" y="80688"/>
                        <a:pt x="29840" y="79375"/>
                        <a:pt x="29840" y="79375"/>
                      </a:cubicBezTo>
                      <a:cubicBezTo>
                        <a:pt x="37792" y="67448"/>
                        <a:pt x="52346" y="54790"/>
                        <a:pt x="39365" y="38100"/>
                      </a:cubicBezTo>
                      <a:cubicBezTo>
                        <a:pt x="35256" y="32816"/>
                        <a:pt x="26665" y="33867"/>
                        <a:pt x="20315" y="31750"/>
                      </a:cubicBezTo>
                      <a:lnTo>
                        <a:pt x="10790" y="28575"/>
                      </a:lnTo>
                      <a:cubicBezTo>
                        <a:pt x="5914" y="21261"/>
                        <a:pt x="2726" y="18288"/>
                        <a:pt x="1265" y="9525"/>
                      </a:cubicBezTo>
                      <a:cubicBezTo>
                        <a:pt x="743" y="6393"/>
                        <a:pt x="1265" y="3175"/>
                        <a:pt x="1265" y="0"/>
                      </a:cubicBezTo>
                    </a:path>
                  </a:pathLst>
                </a:custGeom>
                <a:ln w="9525" cap="flat" cmpd="sng" algn="ctr">
                  <a:solidFill>
                    <a:srgbClr val="71C93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Isosceles Triangle 312"/>
                <p:cNvSpPr/>
                <p:nvPr/>
              </p:nvSpPr>
              <p:spPr>
                <a:xfrm>
                  <a:off x="5012955" y="6033023"/>
                  <a:ext cx="55360" cy="37577"/>
                </a:xfrm>
                <a:prstGeom prst="triangle">
                  <a:avLst/>
                </a:prstGeom>
                <a:solidFill>
                  <a:srgbClr val="71C931"/>
                </a:solidFill>
                <a:ln>
                  <a:solidFill>
                    <a:srgbClr val="71C93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1" name="Group 320"/>
            <p:cNvGrpSpPr/>
            <p:nvPr/>
          </p:nvGrpSpPr>
          <p:grpSpPr>
            <a:xfrm>
              <a:off x="4550146" y="5128921"/>
              <a:ext cx="95620" cy="398759"/>
              <a:chOff x="5039538" y="5862385"/>
              <a:chExt cx="95620" cy="319340"/>
            </a:xfrm>
          </p:grpSpPr>
          <p:sp>
            <p:nvSpPr>
              <p:cNvPr id="323" name="Freeform 322"/>
              <p:cNvSpPr/>
              <p:nvPr/>
            </p:nvSpPr>
            <p:spPr>
              <a:xfrm>
                <a:off x="5067218" y="5934075"/>
                <a:ext cx="67940" cy="247650"/>
              </a:xfrm>
              <a:custGeom>
                <a:avLst/>
                <a:gdLst>
                  <a:gd name="connsiteX0" fmla="*/ 67940 w 67940"/>
                  <a:gd name="connsiteY0" fmla="*/ 247650 h 247650"/>
                  <a:gd name="connsiteX1" fmla="*/ 64765 w 67940"/>
                  <a:gd name="connsiteY1" fmla="*/ 228600 h 247650"/>
                  <a:gd name="connsiteX2" fmla="*/ 61590 w 67940"/>
                  <a:gd name="connsiteY2" fmla="*/ 219075 h 247650"/>
                  <a:gd name="connsiteX3" fmla="*/ 42540 w 67940"/>
                  <a:gd name="connsiteY3" fmla="*/ 212725 h 247650"/>
                  <a:gd name="connsiteX4" fmla="*/ 33015 w 67940"/>
                  <a:gd name="connsiteY4" fmla="*/ 206375 h 247650"/>
                  <a:gd name="connsiteX5" fmla="*/ 29840 w 67940"/>
                  <a:gd name="connsiteY5" fmla="*/ 171450 h 247650"/>
                  <a:gd name="connsiteX6" fmla="*/ 48890 w 67940"/>
                  <a:gd name="connsiteY6" fmla="*/ 165100 h 247650"/>
                  <a:gd name="connsiteX7" fmla="*/ 61590 w 67940"/>
                  <a:gd name="connsiteY7" fmla="*/ 146050 h 247650"/>
                  <a:gd name="connsiteX8" fmla="*/ 58415 w 67940"/>
                  <a:gd name="connsiteY8" fmla="*/ 136525 h 247650"/>
                  <a:gd name="connsiteX9" fmla="*/ 52065 w 67940"/>
                  <a:gd name="connsiteY9" fmla="*/ 127000 h 247650"/>
                  <a:gd name="connsiteX10" fmla="*/ 23490 w 67940"/>
                  <a:gd name="connsiteY10" fmla="*/ 117475 h 247650"/>
                  <a:gd name="connsiteX11" fmla="*/ 13965 w 67940"/>
                  <a:gd name="connsiteY11" fmla="*/ 114300 h 247650"/>
                  <a:gd name="connsiteX12" fmla="*/ 10790 w 67940"/>
                  <a:gd name="connsiteY12" fmla="*/ 85725 h 247650"/>
                  <a:gd name="connsiteX13" fmla="*/ 29840 w 67940"/>
                  <a:gd name="connsiteY13" fmla="*/ 79375 h 247650"/>
                  <a:gd name="connsiteX14" fmla="*/ 39365 w 67940"/>
                  <a:gd name="connsiteY14" fmla="*/ 38100 h 247650"/>
                  <a:gd name="connsiteX15" fmla="*/ 20315 w 67940"/>
                  <a:gd name="connsiteY15" fmla="*/ 31750 h 247650"/>
                  <a:gd name="connsiteX16" fmla="*/ 10790 w 67940"/>
                  <a:gd name="connsiteY16" fmla="*/ 28575 h 247650"/>
                  <a:gd name="connsiteX17" fmla="*/ 1265 w 67940"/>
                  <a:gd name="connsiteY17" fmla="*/ 9525 h 247650"/>
                  <a:gd name="connsiteX18" fmla="*/ 1265 w 67940"/>
                  <a:gd name="connsiteY18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940" h="247650">
                    <a:moveTo>
                      <a:pt x="67940" y="247650"/>
                    </a:moveTo>
                    <a:cubicBezTo>
                      <a:pt x="66882" y="241300"/>
                      <a:pt x="66162" y="234884"/>
                      <a:pt x="64765" y="228600"/>
                    </a:cubicBezTo>
                    <a:cubicBezTo>
                      <a:pt x="64039" y="225333"/>
                      <a:pt x="64313" y="221020"/>
                      <a:pt x="61590" y="219075"/>
                    </a:cubicBezTo>
                    <a:cubicBezTo>
                      <a:pt x="56143" y="215184"/>
                      <a:pt x="48109" y="216438"/>
                      <a:pt x="42540" y="212725"/>
                    </a:cubicBezTo>
                    <a:lnTo>
                      <a:pt x="33015" y="206375"/>
                    </a:lnTo>
                    <a:cubicBezTo>
                      <a:pt x="25593" y="195242"/>
                      <a:pt x="18005" y="188357"/>
                      <a:pt x="29840" y="171450"/>
                    </a:cubicBezTo>
                    <a:cubicBezTo>
                      <a:pt x="33678" y="165966"/>
                      <a:pt x="48890" y="165100"/>
                      <a:pt x="48890" y="165100"/>
                    </a:cubicBezTo>
                    <a:cubicBezTo>
                      <a:pt x="54617" y="159373"/>
                      <a:pt x="61590" y="155240"/>
                      <a:pt x="61590" y="146050"/>
                    </a:cubicBezTo>
                    <a:cubicBezTo>
                      <a:pt x="61590" y="142703"/>
                      <a:pt x="59912" y="139518"/>
                      <a:pt x="58415" y="136525"/>
                    </a:cubicBezTo>
                    <a:cubicBezTo>
                      <a:pt x="56708" y="133112"/>
                      <a:pt x="55301" y="129022"/>
                      <a:pt x="52065" y="127000"/>
                    </a:cubicBezTo>
                    <a:lnTo>
                      <a:pt x="23490" y="117475"/>
                    </a:lnTo>
                    <a:lnTo>
                      <a:pt x="13965" y="114300"/>
                    </a:lnTo>
                    <a:cubicBezTo>
                      <a:pt x="8186" y="105632"/>
                      <a:pt x="0" y="98057"/>
                      <a:pt x="10790" y="85725"/>
                    </a:cubicBezTo>
                    <a:cubicBezTo>
                      <a:pt x="15198" y="80688"/>
                      <a:pt x="29840" y="79375"/>
                      <a:pt x="29840" y="79375"/>
                    </a:cubicBezTo>
                    <a:cubicBezTo>
                      <a:pt x="37792" y="67448"/>
                      <a:pt x="52346" y="54790"/>
                      <a:pt x="39365" y="38100"/>
                    </a:cubicBezTo>
                    <a:cubicBezTo>
                      <a:pt x="35256" y="32816"/>
                      <a:pt x="26665" y="33867"/>
                      <a:pt x="20315" y="31750"/>
                    </a:cubicBezTo>
                    <a:lnTo>
                      <a:pt x="10790" y="28575"/>
                    </a:lnTo>
                    <a:cubicBezTo>
                      <a:pt x="5914" y="21261"/>
                      <a:pt x="2726" y="18288"/>
                      <a:pt x="1265" y="9525"/>
                    </a:cubicBezTo>
                    <a:cubicBezTo>
                      <a:pt x="743" y="6393"/>
                      <a:pt x="1265" y="3175"/>
                      <a:pt x="1265" y="0"/>
                    </a:cubicBezTo>
                  </a:path>
                </a:pathLst>
              </a:custGeom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Isosceles Triangle 323"/>
              <p:cNvSpPr/>
              <p:nvPr/>
            </p:nvSpPr>
            <p:spPr>
              <a:xfrm>
                <a:off x="5039538" y="5862385"/>
                <a:ext cx="55360" cy="71690"/>
              </a:xfrm>
              <a:prstGeom prst="triangle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9" name="Group 428"/>
            <p:cNvGrpSpPr/>
            <p:nvPr/>
          </p:nvGrpSpPr>
          <p:grpSpPr>
            <a:xfrm>
              <a:off x="5000856" y="5120894"/>
              <a:ext cx="95620" cy="398759"/>
              <a:chOff x="5039538" y="5862385"/>
              <a:chExt cx="95620" cy="319340"/>
            </a:xfrm>
          </p:grpSpPr>
          <p:sp>
            <p:nvSpPr>
              <p:cNvPr id="431" name="Freeform 430"/>
              <p:cNvSpPr/>
              <p:nvPr/>
            </p:nvSpPr>
            <p:spPr>
              <a:xfrm>
                <a:off x="5067218" y="5934075"/>
                <a:ext cx="67940" cy="247650"/>
              </a:xfrm>
              <a:custGeom>
                <a:avLst/>
                <a:gdLst>
                  <a:gd name="connsiteX0" fmla="*/ 67940 w 67940"/>
                  <a:gd name="connsiteY0" fmla="*/ 247650 h 247650"/>
                  <a:gd name="connsiteX1" fmla="*/ 64765 w 67940"/>
                  <a:gd name="connsiteY1" fmla="*/ 228600 h 247650"/>
                  <a:gd name="connsiteX2" fmla="*/ 61590 w 67940"/>
                  <a:gd name="connsiteY2" fmla="*/ 219075 h 247650"/>
                  <a:gd name="connsiteX3" fmla="*/ 42540 w 67940"/>
                  <a:gd name="connsiteY3" fmla="*/ 212725 h 247650"/>
                  <a:gd name="connsiteX4" fmla="*/ 33015 w 67940"/>
                  <a:gd name="connsiteY4" fmla="*/ 206375 h 247650"/>
                  <a:gd name="connsiteX5" fmla="*/ 29840 w 67940"/>
                  <a:gd name="connsiteY5" fmla="*/ 171450 h 247650"/>
                  <a:gd name="connsiteX6" fmla="*/ 48890 w 67940"/>
                  <a:gd name="connsiteY6" fmla="*/ 165100 h 247650"/>
                  <a:gd name="connsiteX7" fmla="*/ 61590 w 67940"/>
                  <a:gd name="connsiteY7" fmla="*/ 146050 h 247650"/>
                  <a:gd name="connsiteX8" fmla="*/ 58415 w 67940"/>
                  <a:gd name="connsiteY8" fmla="*/ 136525 h 247650"/>
                  <a:gd name="connsiteX9" fmla="*/ 52065 w 67940"/>
                  <a:gd name="connsiteY9" fmla="*/ 127000 h 247650"/>
                  <a:gd name="connsiteX10" fmla="*/ 23490 w 67940"/>
                  <a:gd name="connsiteY10" fmla="*/ 117475 h 247650"/>
                  <a:gd name="connsiteX11" fmla="*/ 13965 w 67940"/>
                  <a:gd name="connsiteY11" fmla="*/ 114300 h 247650"/>
                  <a:gd name="connsiteX12" fmla="*/ 10790 w 67940"/>
                  <a:gd name="connsiteY12" fmla="*/ 85725 h 247650"/>
                  <a:gd name="connsiteX13" fmla="*/ 29840 w 67940"/>
                  <a:gd name="connsiteY13" fmla="*/ 79375 h 247650"/>
                  <a:gd name="connsiteX14" fmla="*/ 39365 w 67940"/>
                  <a:gd name="connsiteY14" fmla="*/ 38100 h 247650"/>
                  <a:gd name="connsiteX15" fmla="*/ 20315 w 67940"/>
                  <a:gd name="connsiteY15" fmla="*/ 31750 h 247650"/>
                  <a:gd name="connsiteX16" fmla="*/ 10790 w 67940"/>
                  <a:gd name="connsiteY16" fmla="*/ 28575 h 247650"/>
                  <a:gd name="connsiteX17" fmla="*/ 1265 w 67940"/>
                  <a:gd name="connsiteY17" fmla="*/ 9525 h 247650"/>
                  <a:gd name="connsiteX18" fmla="*/ 1265 w 67940"/>
                  <a:gd name="connsiteY18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940" h="247650">
                    <a:moveTo>
                      <a:pt x="67940" y="247650"/>
                    </a:moveTo>
                    <a:cubicBezTo>
                      <a:pt x="66882" y="241300"/>
                      <a:pt x="66162" y="234884"/>
                      <a:pt x="64765" y="228600"/>
                    </a:cubicBezTo>
                    <a:cubicBezTo>
                      <a:pt x="64039" y="225333"/>
                      <a:pt x="64313" y="221020"/>
                      <a:pt x="61590" y="219075"/>
                    </a:cubicBezTo>
                    <a:cubicBezTo>
                      <a:pt x="56143" y="215184"/>
                      <a:pt x="48109" y="216438"/>
                      <a:pt x="42540" y="212725"/>
                    </a:cubicBezTo>
                    <a:lnTo>
                      <a:pt x="33015" y="206375"/>
                    </a:lnTo>
                    <a:cubicBezTo>
                      <a:pt x="25593" y="195242"/>
                      <a:pt x="18005" y="188357"/>
                      <a:pt x="29840" y="171450"/>
                    </a:cubicBezTo>
                    <a:cubicBezTo>
                      <a:pt x="33678" y="165966"/>
                      <a:pt x="48890" y="165100"/>
                      <a:pt x="48890" y="165100"/>
                    </a:cubicBezTo>
                    <a:cubicBezTo>
                      <a:pt x="54617" y="159373"/>
                      <a:pt x="61590" y="155240"/>
                      <a:pt x="61590" y="146050"/>
                    </a:cubicBezTo>
                    <a:cubicBezTo>
                      <a:pt x="61590" y="142703"/>
                      <a:pt x="59912" y="139518"/>
                      <a:pt x="58415" y="136525"/>
                    </a:cubicBezTo>
                    <a:cubicBezTo>
                      <a:pt x="56708" y="133112"/>
                      <a:pt x="55301" y="129022"/>
                      <a:pt x="52065" y="127000"/>
                    </a:cubicBezTo>
                    <a:lnTo>
                      <a:pt x="23490" y="117475"/>
                    </a:lnTo>
                    <a:lnTo>
                      <a:pt x="13965" y="114300"/>
                    </a:lnTo>
                    <a:cubicBezTo>
                      <a:pt x="8186" y="105632"/>
                      <a:pt x="0" y="98057"/>
                      <a:pt x="10790" y="85725"/>
                    </a:cubicBezTo>
                    <a:cubicBezTo>
                      <a:pt x="15198" y="80688"/>
                      <a:pt x="29840" y="79375"/>
                      <a:pt x="29840" y="79375"/>
                    </a:cubicBezTo>
                    <a:cubicBezTo>
                      <a:pt x="37792" y="67448"/>
                      <a:pt x="52346" y="54790"/>
                      <a:pt x="39365" y="38100"/>
                    </a:cubicBezTo>
                    <a:cubicBezTo>
                      <a:pt x="35256" y="32816"/>
                      <a:pt x="26665" y="33867"/>
                      <a:pt x="20315" y="31750"/>
                    </a:cubicBezTo>
                    <a:lnTo>
                      <a:pt x="10790" y="28575"/>
                    </a:lnTo>
                    <a:cubicBezTo>
                      <a:pt x="5914" y="21261"/>
                      <a:pt x="2726" y="18288"/>
                      <a:pt x="1265" y="9525"/>
                    </a:cubicBezTo>
                    <a:cubicBezTo>
                      <a:pt x="743" y="6393"/>
                      <a:pt x="1265" y="3175"/>
                      <a:pt x="1265" y="0"/>
                    </a:cubicBezTo>
                  </a:path>
                </a:pathLst>
              </a:custGeom>
              <a:ln w="952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Isosceles Triangle 431"/>
              <p:cNvSpPr/>
              <p:nvPr/>
            </p:nvSpPr>
            <p:spPr>
              <a:xfrm>
                <a:off x="5039538" y="5862385"/>
                <a:ext cx="55360" cy="71690"/>
              </a:xfrm>
              <a:prstGeom prst="triangle">
                <a:avLst/>
              </a:prstGeom>
              <a:solidFill>
                <a:srgbClr val="3366FF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9" name="Group 518"/>
          <p:cNvGrpSpPr/>
          <p:nvPr/>
        </p:nvGrpSpPr>
        <p:grpSpPr>
          <a:xfrm>
            <a:off x="3849950" y="4131733"/>
            <a:ext cx="1886121" cy="630474"/>
            <a:chOff x="3849950" y="4131733"/>
            <a:chExt cx="1886121" cy="630474"/>
          </a:xfrm>
        </p:grpSpPr>
        <p:sp>
          <p:nvSpPr>
            <p:cNvPr id="301" name="Rectangle 12"/>
            <p:cNvSpPr/>
            <p:nvPr/>
          </p:nvSpPr>
          <p:spPr>
            <a:xfrm flipV="1">
              <a:off x="4359601" y="4584700"/>
              <a:ext cx="903025" cy="177507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12"/>
            <p:cNvSpPr/>
            <p:nvPr/>
          </p:nvSpPr>
          <p:spPr>
            <a:xfrm flipV="1">
              <a:off x="3849950" y="4262964"/>
              <a:ext cx="1882737" cy="3217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Title 1"/>
            <p:cNvSpPr txBox="1">
              <a:spLocks/>
            </p:cNvSpPr>
            <p:nvPr/>
          </p:nvSpPr>
          <p:spPr>
            <a:xfrm>
              <a:off x="3886156" y="4131733"/>
              <a:ext cx="1849915" cy="558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2500" lnSpcReduction="10000"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36" dirty="0" smtClean="0">
                <a:latin typeface="Arial"/>
                <a:ea typeface="+mj-ea"/>
                <a:cs typeface="Arial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36" b="1" i="1" dirty="0" smtClean="0">
                  <a:solidFill>
                    <a:schemeClr val="bg1"/>
                  </a:solidFill>
                  <a:latin typeface="Arial"/>
                  <a:ea typeface="+mj-ea"/>
                  <a:cs typeface="Arial"/>
                </a:rPr>
                <a:t>Detector: </a:t>
              </a:r>
              <a:r>
                <a:rPr lang="en-US" sz="1436" i="1" dirty="0" smtClean="0">
                  <a:solidFill>
                    <a:schemeClr val="bg1"/>
                  </a:solidFill>
                  <a:latin typeface="Arial"/>
                  <a:ea typeface="+mj-ea"/>
                  <a:cs typeface="Arial"/>
                </a:rPr>
                <a:t>CCD Camera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518" name="Group 517"/>
          <p:cNvGrpSpPr/>
          <p:nvPr/>
        </p:nvGrpSpPr>
        <p:grpSpPr>
          <a:xfrm>
            <a:off x="4319850" y="5126048"/>
            <a:ext cx="968879" cy="225847"/>
            <a:chOff x="4319850" y="5126048"/>
            <a:chExt cx="968879" cy="225847"/>
          </a:xfrm>
        </p:grpSpPr>
        <p:cxnSp>
          <p:nvCxnSpPr>
            <p:cNvPr id="435" name="Straight Arrow Connector 434"/>
            <p:cNvCxnSpPr/>
            <p:nvPr/>
          </p:nvCxnSpPr>
          <p:spPr>
            <a:xfrm>
              <a:off x="5034065" y="5126048"/>
              <a:ext cx="254664" cy="218657"/>
            </a:xfrm>
            <a:prstGeom prst="straightConnector1">
              <a:avLst/>
            </a:prstGeom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 flipH="1">
              <a:off x="4319850" y="5133238"/>
              <a:ext cx="254664" cy="218657"/>
            </a:xfrm>
            <a:prstGeom prst="straightConnector1">
              <a:avLst/>
            </a:prstGeom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" name="Title 1"/>
          <p:cNvSpPr txBox="1">
            <a:spLocks/>
          </p:cNvSpPr>
          <p:nvPr/>
        </p:nvSpPr>
        <p:spPr>
          <a:xfrm>
            <a:off x="5289076" y="4970621"/>
            <a:ext cx="560527" cy="3036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Filter</a:t>
            </a:r>
            <a:r>
              <a:rPr kumimoji="0" lang="en-US" sz="1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1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42" name="Title 1"/>
          <p:cNvSpPr txBox="1">
            <a:spLocks/>
          </p:cNvSpPr>
          <p:nvPr/>
        </p:nvSpPr>
        <p:spPr>
          <a:xfrm>
            <a:off x="5363346" y="6362700"/>
            <a:ext cx="1678537" cy="3036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Excitation Source: Laser</a:t>
            </a:r>
          </a:p>
        </p:txBody>
      </p:sp>
      <p:sp>
        <p:nvSpPr>
          <p:cNvPr id="445" name="Oval 444"/>
          <p:cNvSpPr/>
          <p:nvPr/>
        </p:nvSpPr>
        <p:spPr>
          <a:xfrm>
            <a:off x="4773107" y="1370968"/>
            <a:ext cx="344777" cy="388352"/>
          </a:xfrm>
          <a:prstGeom prst="ellipse">
            <a:avLst/>
          </a:prstGeom>
          <a:solidFill>
            <a:srgbClr val="71C931">
              <a:alpha val="49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6" name="Group 475"/>
          <p:cNvGrpSpPr/>
          <p:nvPr/>
        </p:nvGrpSpPr>
        <p:grpSpPr>
          <a:xfrm>
            <a:off x="4760799" y="1417200"/>
            <a:ext cx="156878" cy="109148"/>
            <a:chOff x="7153266" y="462680"/>
            <a:chExt cx="952624" cy="712531"/>
          </a:xfrm>
        </p:grpSpPr>
        <p:cxnSp>
          <p:nvCxnSpPr>
            <p:cNvPr id="477" name="Curved Connector 476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Oval 477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479" name="Straight Connector 478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Plus 479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4918166" y="1465906"/>
            <a:ext cx="156878" cy="109148"/>
            <a:chOff x="7153266" y="462680"/>
            <a:chExt cx="952624" cy="712531"/>
          </a:xfrm>
        </p:grpSpPr>
        <p:cxnSp>
          <p:nvCxnSpPr>
            <p:cNvPr id="482" name="Curved Connector 481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Oval 482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484" name="Straight Connector 483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Plus 484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4840839" y="1585275"/>
            <a:ext cx="156878" cy="109148"/>
            <a:chOff x="7153266" y="462680"/>
            <a:chExt cx="952624" cy="712531"/>
          </a:xfrm>
        </p:grpSpPr>
        <p:cxnSp>
          <p:nvCxnSpPr>
            <p:cNvPr id="487" name="Curved Connector 486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Oval 487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489" name="Straight Connector 488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Plus 489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4084682" y="1485744"/>
            <a:ext cx="156878" cy="109148"/>
            <a:chOff x="7153266" y="462680"/>
            <a:chExt cx="952624" cy="712531"/>
          </a:xfrm>
        </p:grpSpPr>
        <p:cxnSp>
          <p:nvCxnSpPr>
            <p:cNvPr id="495" name="Curved Connector 49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Oval 49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497" name="Straight Connector 49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Plus 49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9" name="Group 498"/>
          <p:cNvGrpSpPr/>
          <p:nvPr/>
        </p:nvGrpSpPr>
        <p:grpSpPr>
          <a:xfrm>
            <a:off x="3888644" y="1580870"/>
            <a:ext cx="156878" cy="109148"/>
            <a:chOff x="7153266" y="462680"/>
            <a:chExt cx="952624" cy="712531"/>
          </a:xfrm>
        </p:grpSpPr>
        <p:cxnSp>
          <p:nvCxnSpPr>
            <p:cNvPr id="500" name="Curved Connector 499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Oval 500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502" name="Straight Connector 501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Plus 502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3594086" y="1563160"/>
            <a:ext cx="156878" cy="109148"/>
            <a:chOff x="7153266" y="462680"/>
            <a:chExt cx="952624" cy="712531"/>
          </a:xfrm>
        </p:grpSpPr>
        <p:cxnSp>
          <p:nvCxnSpPr>
            <p:cNvPr id="505" name="Curved Connector 50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6" name="Oval 50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507" name="Straight Connector 50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Plus 50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9" name="Group 508"/>
          <p:cNvGrpSpPr/>
          <p:nvPr/>
        </p:nvGrpSpPr>
        <p:grpSpPr>
          <a:xfrm>
            <a:off x="3360831" y="1500841"/>
            <a:ext cx="156878" cy="109148"/>
            <a:chOff x="7153266" y="462680"/>
            <a:chExt cx="952624" cy="712531"/>
          </a:xfrm>
        </p:grpSpPr>
        <p:cxnSp>
          <p:nvCxnSpPr>
            <p:cNvPr id="510" name="Curved Connector 509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512" name="Straight Connector 511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" name="Plus 512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92" grpId="0" animBg="1"/>
      <p:bldP spid="300" grpId="0" animBg="1"/>
      <p:bldP spid="440" grpId="0"/>
      <p:bldP spid="442" grpId="0"/>
      <p:bldP spid="4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84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CATHEPSIN-S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err="1" smtClean="0">
                <a:latin typeface="Arial"/>
                <a:cs typeface="Arial"/>
              </a:rPr>
              <a:t>Lysosomal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i="1" dirty="0" err="1" smtClean="0">
                <a:latin typeface="Arial"/>
                <a:cs typeface="Arial"/>
              </a:rPr>
              <a:t>cysteine</a:t>
            </a:r>
            <a:r>
              <a:rPr lang="en-US" sz="2000" i="1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protease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Involve in multiple diseases: cancer, diabetes, cardiovascular diseases… </a:t>
            </a:r>
          </a:p>
          <a:p>
            <a:pPr>
              <a:buNone/>
            </a:pPr>
            <a:r>
              <a:rPr lang="en-US" sz="1800" i="1" dirty="0" smtClean="0">
                <a:latin typeface="Arial"/>
                <a:cs typeface="Arial"/>
              </a:rPr>
              <a:t>and…</a:t>
            </a:r>
          </a:p>
          <a:p>
            <a:pPr lvl="1">
              <a:buNone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CATHEPSIN-S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4711700"/>
            <a:ext cx="6083300" cy="97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7" y="3022600"/>
            <a:ext cx="8665633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4" y="1157111"/>
            <a:ext cx="4584337" cy="56395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11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CATHEPSIN-S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3780" y="1850999"/>
            <a:ext cx="4630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 GRWHTVG//LRWE-</a:t>
            </a:r>
            <a:r>
              <a:rPr lang="en-US" b="1" i="1" dirty="0" err="1" smtClean="0">
                <a:latin typeface="Arial"/>
                <a:cs typeface="Arial"/>
              </a:rPr>
              <a:t>Lys(Dnp)-DArg</a:t>
            </a:r>
            <a:r>
              <a:rPr lang="en-US" b="1" i="1" dirty="0" smtClean="0">
                <a:latin typeface="Arial"/>
                <a:cs typeface="Arial"/>
              </a:rPr>
              <a:t>- NH2 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1891" y="2678667"/>
            <a:ext cx="413633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From the sequence above, single amino-acid were replaced, the result is shown:</a:t>
            </a:r>
          </a:p>
          <a:p>
            <a:r>
              <a:rPr lang="en-US" sz="1600" i="1" dirty="0" smtClean="0">
                <a:latin typeface="Arial"/>
                <a:cs typeface="Arial"/>
              </a:rPr>
              <a:t>The polypeptide seemed to be more sensitive to changes </a:t>
            </a:r>
            <a:r>
              <a:rPr lang="en-US" sz="1600" b="1" i="1" dirty="0" smtClean="0">
                <a:latin typeface="Arial"/>
                <a:cs typeface="Arial"/>
              </a:rPr>
              <a:t>in P1’, P2,P1, and P3</a:t>
            </a:r>
          </a:p>
          <a:p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Broad substrate specificity </a:t>
            </a:r>
            <a:r>
              <a:rPr lang="en-US" sz="1800" dirty="0" err="1" smtClean="0">
                <a:latin typeface="Arial"/>
                <a:cs typeface="Arial"/>
                <a:sym typeface="Wingdings"/>
              </a:rPr>
              <a:t></a:t>
            </a:r>
            <a:r>
              <a:rPr lang="en-US" sz="1800" dirty="0" smtClean="0">
                <a:latin typeface="Arial"/>
                <a:cs typeface="Arial"/>
                <a:sym typeface="Wingdings"/>
              </a:rPr>
              <a:t> Specific substrate is not known, but from the sequence shown before, the substrate seems to prefer the followings: </a:t>
            </a:r>
          </a:p>
          <a:p>
            <a:pPr>
              <a:buNone/>
            </a:pPr>
            <a:endParaRPr lang="en-US" sz="2000" dirty="0" smtClean="0">
              <a:latin typeface="Arial"/>
              <a:cs typeface="Arial"/>
              <a:sym typeface="Wingdings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  <a:sym typeface="Wingdings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  <a:sym typeface="Wingdings"/>
            </a:endParaRP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CATHEPSIN-S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4976" y="2463800"/>
          <a:ext cx="644632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99"/>
                <a:gridCol w="975285"/>
                <a:gridCol w="1060268"/>
                <a:gridCol w="932172"/>
                <a:gridCol w="668376"/>
                <a:gridCol w="1058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pple Symbols"/>
                          <a:cs typeface="Apple Symbols"/>
                        </a:rPr>
                        <a:t>Side Chain</a:t>
                      </a:r>
                      <a:endParaRPr lang="en-US" sz="2000" dirty="0">
                        <a:latin typeface="Apple Symbols"/>
                        <a:cs typeface="Apple Symbo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pple Symbols"/>
                        <a:cs typeface="Apple Symbo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pple Symbols"/>
                          <a:cs typeface="Apple Symbols"/>
                        </a:rPr>
                        <a:t>P-2</a:t>
                      </a:r>
                      <a:endParaRPr lang="en-US" sz="2000" dirty="0">
                        <a:latin typeface="Apple Symbols"/>
                        <a:cs typeface="Apple Symbo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pple Symbols"/>
                          <a:cs typeface="Apple Symbols"/>
                        </a:rPr>
                        <a:t>P-1</a:t>
                      </a:r>
                      <a:endParaRPr lang="en-US" sz="2000" dirty="0">
                        <a:latin typeface="Apple Symbols"/>
                        <a:cs typeface="Apple Symbo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pple Symbols"/>
                          <a:cs typeface="Apple Symbols"/>
                        </a:rPr>
                        <a:t>P-1’</a:t>
                      </a:r>
                      <a:endParaRPr lang="en-US" sz="2000" dirty="0">
                        <a:latin typeface="Apple Symbols"/>
                        <a:cs typeface="Apple Symbo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pple Symbols"/>
                          <a:cs typeface="Apple Symbols"/>
                        </a:rPr>
                        <a:t>P-3’</a:t>
                      </a:r>
                      <a:endParaRPr lang="en-US" sz="2000" dirty="0">
                        <a:latin typeface="Apple Symbols"/>
                        <a:cs typeface="Apple Symbols"/>
                      </a:endParaRPr>
                    </a:p>
                  </a:txBody>
                  <a:tcPr anchor="ctr"/>
                </a:tc>
              </a:tr>
              <a:tr h="9674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Hydrophobic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Aromatic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Aliphatic</a:t>
                      </a:r>
                    </a:p>
                    <a:p>
                      <a:r>
                        <a:rPr lang="en-US" sz="1600" dirty="0" err="1" smtClean="0">
                          <a:latin typeface="Apple Symbols"/>
                          <a:cs typeface="Apple Symbols"/>
                        </a:rPr>
                        <a:t>Methionine</a:t>
                      </a:r>
                      <a:endParaRPr lang="en-US" sz="1600" dirty="0" smtClean="0">
                        <a:latin typeface="Apple Symbols"/>
                        <a:cs typeface="Apple Symbols"/>
                      </a:endParaRPr>
                    </a:p>
                    <a:p>
                      <a:r>
                        <a:rPr lang="en-US" sz="1600" dirty="0" err="1" smtClean="0">
                          <a:latin typeface="Apple Symbols"/>
                          <a:cs typeface="Apple Symbols"/>
                        </a:rPr>
                        <a:t>Proline</a:t>
                      </a:r>
                      <a:endParaRPr lang="en-US" sz="1600" dirty="0" smtClean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+(only </a:t>
                      </a:r>
                      <a:r>
                        <a:rPr lang="en-US" sz="1600" dirty="0" err="1" smtClean="0">
                          <a:latin typeface="Apple Symbols"/>
                          <a:cs typeface="Apple Symbols"/>
                        </a:rPr>
                        <a:t>Phe</a:t>
                      </a:r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)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+(not Ile)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Not</a:t>
                      </a:r>
                      <a:r>
                        <a:rPr lang="en-US" sz="1600" baseline="0" dirty="0" smtClean="0">
                          <a:latin typeface="Apple Symbols"/>
                          <a:cs typeface="Apple Symbols"/>
                        </a:rPr>
                        <a:t> tested</a:t>
                      </a:r>
                      <a:endParaRPr lang="en-US" sz="1600" dirty="0" smtClean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Neutral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Amide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Small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0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Basic</a:t>
                      </a:r>
                    </a:p>
                    <a:p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+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0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Acidic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pple Symbols"/>
                          <a:cs typeface="Apple Symbols"/>
                        </a:rPr>
                        <a:t>-</a:t>
                      </a:r>
                      <a:endParaRPr lang="en-US" sz="1600" dirty="0">
                        <a:latin typeface="Apple Symbols"/>
                        <a:cs typeface="Apple Symbol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9593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CATHEPSIN-S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8" y="947066"/>
            <a:ext cx="9039943" cy="285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7510"/>
            <a:ext cx="9144001" cy="3060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34" y="947066"/>
            <a:ext cx="6984999" cy="6769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CATHEPSIN-S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1666"/>
            <a:ext cx="8229600" cy="41768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i="1" dirty="0" smtClean="0">
                <a:latin typeface="Arial"/>
                <a:cs typeface="Arial"/>
              </a:rPr>
              <a:t>Comparing Substrates</a:t>
            </a:r>
          </a:p>
          <a:p>
            <a:pPr>
              <a:buNone/>
            </a:pPr>
            <a:endParaRPr lang="en-US" sz="1600" b="1" i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1600" b="1" i="1" dirty="0" smtClean="0">
                <a:latin typeface="Arial"/>
                <a:cs typeface="Arial"/>
              </a:rPr>
              <a:t>Ac-N-GD- 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PVG // LTA </a:t>
            </a:r>
            <a:r>
              <a:rPr lang="en-US" sz="1600" b="1" i="1" dirty="0" smtClean="0">
                <a:latin typeface="Arial"/>
                <a:cs typeface="Arial"/>
              </a:rPr>
              <a:t>GAGK(BFL)-NH</a:t>
            </a:r>
            <a:r>
              <a:rPr lang="en-US" sz="1600" b="1" i="1" baseline="-25000" dirty="0" smtClean="0">
                <a:latin typeface="Arial"/>
                <a:cs typeface="Arial"/>
              </a:rPr>
              <a:t>2 </a:t>
            </a:r>
            <a:r>
              <a:rPr lang="en-US" sz="1600" b="1" i="1" dirty="0" smtClean="0">
                <a:latin typeface="Arial"/>
                <a:cs typeface="Arial"/>
              </a:rPr>
              <a:t>: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Substrate for MMP2-9</a:t>
            </a:r>
          </a:p>
          <a:p>
            <a:pPr>
              <a:buNone/>
            </a:pPr>
            <a:endParaRPr lang="en-US" sz="1600" b="1" i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1600" b="1" i="1" dirty="0" smtClean="0">
                <a:latin typeface="Arial"/>
                <a:cs typeface="Arial"/>
              </a:rPr>
              <a:t>Ac-GRWH-</a:t>
            </a:r>
            <a:r>
              <a:rPr lang="en-US" sz="1600" b="1" i="1" dirty="0" smtClean="0">
                <a:solidFill>
                  <a:srgbClr val="604A7B"/>
                </a:solidFill>
                <a:latin typeface="Arial"/>
                <a:cs typeface="Arial"/>
              </a:rPr>
              <a:t>PMG // LPW </a:t>
            </a:r>
            <a:r>
              <a:rPr lang="en-US" sz="1600" b="1" i="1" dirty="0" err="1" smtClean="0">
                <a:latin typeface="Arial"/>
                <a:cs typeface="Arial"/>
              </a:rPr>
              <a:t>ELys(Dnp)-DArg</a:t>
            </a:r>
            <a:r>
              <a:rPr lang="en-US" sz="1600" b="1" i="1" dirty="0" smtClean="0">
                <a:latin typeface="Arial"/>
                <a:cs typeface="Arial"/>
              </a:rPr>
              <a:t>- NH2 : 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Substrate with higher specificity for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CatS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when compared to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CatL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and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CatB</a:t>
            </a:r>
            <a:endParaRPr lang="en-US" sz="16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</a:rPr>
              <a:t>	The substrates are similar in the recognition sequence, so there might be non-specific cleavage of the substrate by MMP2/9 instead of </a:t>
            </a:r>
            <a:r>
              <a:rPr lang="en-US" sz="1600" dirty="0" err="1" smtClean="0">
                <a:latin typeface="Arial"/>
                <a:cs typeface="Arial"/>
              </a:rPr>
              <a:t>Cathepsin</a:t>
            </a:r>
            <a:r>
              <a:rPr lang="en-US" sz="1600" dirty="0" smtClean="0">
                <a:latin typeface="Arial"/>
                <a:cs typeface="Arial"/>
              </a:rPr>
              <a:t> S </a:t>
            </a:r>
            <a:r>
              <a:rPr lang="en-US" sz="1600" dirty="0" err="1" smtClean="0">
                <a:latin typeface="Arial"/>
                <a:cs typeface="Arial"/>
                <a:sym typeface="Wingdings"/>
              </a:rPr>
              <a:t></a:t>
            </a:r>
            <a:r>
              <a:rPr lang="en-US" sz="1600" dirty="0" smtClean="0">
                <a:latin typeface="Arial"/>
                <a:cs typeface="Arial"/>
                <a:sym typeface="Wingdings"/>
              </a:rPr>
              <a:t> might be better to </a:t>
            </a:r>
            <a:r>
              <a:rPr lang="en-US" sz="1600" dirty="0" err="1" smtClean="0">
                <a:latin typeface="Arial"/>
                <a:cs typeface="Arial"/>
                <a:sym typeface="Wingdings"/>
              </a:rPr>
              <a:t>sacrify</a:t>
            </a:r>
            <a:r>
              <a:rPr lang="en-US" sz="1600" dirty="0" smtClean="0">
                <a:latin typeface="Arial"/>
                <a:cs typeface="Arial"/>
                <a:sym typeface="Wingdings"/>
              </a:rPr>
              <a:t> the specificity in comparison to </a:t>
            </a:r>
            <a:r>
              <a:rPr lang="en-US" sz="1600" dirty="0" err="1" smtClean="0">
                <a:latin typeface="Arial"/>
                <a:cs typeface="Arial"/>
                <a:sym typeface="Wingdings"/>
              </a:rPr>
              <a:t>CatB</a:t>
            </a:r>
            <a:r>
              <a:rPr lang="en-US" sz="1600" dirty="0" smtClean="0">
                <a:latin typeface="Arial"/>
                <a:cs typeface="Arial"/>
                <a:sym typeface="Wingdings"/>
              </a:rPr>
              <a:t> and </a:t>
            </a:r>
            <a:r>
              <a:rPr lang="en-US" sz="1600" dirty="0" err="1" smtClean="0">
                <a:latin typeface="Arial"/>
                <a:cs typeface="Arial"/>
                <a:sym typeface="Wingdings"/>
              </a:rPr>
              <a:t>CatL</a:t>
            </a:r>
            <a:r>
              <a:rPr lang="en-US" sz="1600" dirty="0" smtClean="0">
                <a:latin typeface="Arial"/>
                <a:cs typeface="Arial"/>
                <a:sym typeface="Wingdings"/>
              </a:rPr>
              <a:t> than that due to MMP2/9 (elevated in the blood-from the diabetes studies)</a:t>
            </a:r>
            <a:endParaRPr lang="en-US" sz="16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</a:rPr>
              <a:t>Might be better to go with: </a:t>
            </a:r>
            <a:r>
              <a:rPr lang="en-US" sz="1600" b="1" i="1" dirty="0" smtClean="0">
                <a:latin typeface="Arial"/>
                <a:cs typeface="Arial"/>
              </a:rPr>
              <a:t>Ac-GRWH-</a:t>
            </a:r>
            <a:r>
              <a:rPr lang="en-US" sz="1600" b="1" i="1" dirty="0" smtClean="0">
                <a:solidFill>
                  <a:srgbClr val="604A7B"/>
                </a:solidFill>
                <a:latin typeface="Arial"/>
                <a:cs typeface="Arial"/>
              </a:rPr>
              <a:t>TVG // LR </a:t>
            </a:r>
            <a:r>
              <a:rPr lang="en-US" sz="1600" b="1" i="1" dirty="0" smtClean="0">
                <a:latin typeface="Arial"/>
                <a:cs typeface="Arial"/>
              </a:rPr>
              <a:t>WE-</a:t>
            </a:r>
            <a:r>
              <a:rPr lang="en-US" sz="1600" b="1" i="1" dirty="0" err="1" smtClean="0">
                <a:latin typeface="Arial"/>
                <a:cs typeface="Arial"/>
              </a:rPr>
              <a:t>Lys(Dnp)-DArg</a:t>
            </a:r>
            <a:r>
              <a:rPr lang="en-US" sz="1600" b="1" i="1" dirty="0" smtClean="0">
                <a:latin typeface="Arial"/>
                <a:cs typeface="Arial"/>
              </a:rPr>
              <a:t>- NH2 </a:t>
            </a:r>
            <a:r>
              <a:rPr lang="en-US" sz="16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Substrate 1: </a:t>
            </a:r>
          </a:p>
          <a:p>
            <a:pPr>
              <a:buNone/>
            </a:pPr>
            <a:r>
              <a:rPr lang="en-US" sz="1600" b="1" i="1" dirty="0" smtClean="0">
                <a:latin typeface="Arial"/>
                <a:cs typeface="Arial"/>
              </a:rPr>
              <a:t>Ac-GR(+)WH-</a:t>
            </a:r>
            <a:r>
              <a:rPr lang="en-US" sz="1600" b="1" i="1" dirty="0" smtClean="0">
                <a:solidFill>
                  <a:srgbClr val="604A7B"/>
                </a:solidFill>
                <a:latin typeface="Arial"/>
                <a:cs typeface="Arial"/>
              </a:rPr>
              <a:t>TV G // L R(+) </a:t>
            </a:r>
            <a:r>
              <a:rPr lang="en-US" sz="1600" b="1" i="1" dirty="0" smtClean="0">
                <a:latin typeface="Arial"/>
                <a:cs typeface="Arial"/>
              </a:rPr>
              <a:t>WE-</a:t>
            </a:r>
            <a:r>
              <a:rPr lang="en-US" sz="1600" b="1" i="1" dirty="0" err="1" smtClean="0">
                <a:latin typeface="Arial"/>
                <a:cs typeface="Arial"/>
              </a:rPr>
              <a:t>dR</a:t>
            </a:r>
            <a:r>
              <a:rPr lang="en-US" sz="1600" b="1" i="1" smtClean="0">
                <a:latin typeface="Arial"/>
                <a:cs typeface="Arial"/>
              </a:rPr>
              <a:t>(</a:t>
            </a:r>
            <a:r>
              <a:rPr lang="en-US" sz="1600" b="1" i="1" dirty="0" smtClean="0">
                <a:latin typeface="Arial"/>
                <a:cs typeface="Arial"/>
              </a:rPr>
              <a:t>+)-K(+)(BFL) NH2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CATHEPSIN-S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143407" y="275790"/>
            <a:ext cx="8856133" cy="6271662"/>
            <a:chOff x="143407" y="275790"/>
            <a:chExt cx="8856133" cy="6271662"/>
          </a:xfrm>
        </p:grpSpPr>
        <p:sp>
          <p:nvSpPr>
            <p:cNvPr id="119" name="Oval 118"/>
            <p:cNvSpPr/>
            <p:nvPr/>
          </p:nvSpPr>
          <p:spPr>
            <a:xfrm>
              <a:off x="373865" y="2245795"/>
              <a:ext cx="8625675" cy="430165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877218" y="3740177"/>
              <a:ext cx="560991" cy="626127"/>
            </a:xfrm>
            <a:prstGeom prst="rect">
              <a:avLst/>
            </a:prstGeom>
          </p:spPr>
        </p:pic>
        <p:cxnSp>
          <p:nvCxnSpPr>
            <p:cNvPr id="36" name="Shape 35"/>
            <p:cNvCxnSpPr/>
            <p:nvPr/>
          </p:nvCxnSpPr>
          <p:spPr>
            <a:xfrm>
              <a:off x="3212210" y="3439253"/>
              <a:ext cx="1583221" cy="912987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rgbClr val="1F497D"/>
              </a:solidFill>
              <a:prstDash val="solid"/>
              <a:round/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flipV="1">
              <a:off x="1708279" y="3451726"/>
              <a:ext cx="1348710" cy="914578"/>
            </a:xfrm>
            <a:prstGeom prst="curvedConnector3">
              <a:avLst>
                <a:gd name="adj1" fmla="val 50000"/>
              </a:avLst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143407" y="4168493"/>
              <a:ext cx="1879015" cy="1174609"/>
              <a:chOff x="764565" y="2330244"/>
              <a:chExt cx="1879015" cy="1174609"/>
            </a:xfrm>
          </p:grpSpPr>
          <p:sp>
            <p:nvSpPr>
              <p:cNvPr id="4" name="Pie 3"/>
              <p:cNvSpPr/>
              <p:nvPr/>
            </p:nvSpPr>
            <p:spPr>
              <a:xfrm>
                <a:off x="1457858" y="2330244"/>
                <a:ext cx="703010" cy="724618"/>
              </a:xfrm>
              <a:prstGeom prst="pie">
                <a:avLst>
                  <a:gd name="adj1" fmla="val 20006193"/>
                  <a:gd name="adj2" fmla="val 16200000"/>
                </a:avLst>
              </a:prstGeom>
              <a:solidFill>
                <a:srgbClr val="FF66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764565" y="2917549"/>
                <a:ext cx="1879015" cy="5873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Thrombin 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240489" y="4209181"/>
              <a:ext cx="2529355" cy="1282383"/>
              <a:chOff x="6247766" y="1930916"/>
              <a:chExt cx="2529355" cy="1282383"/>
            </a:xfrm>
          </p:grpSpPr>
          <p:sp>
            <p:nvSpPr>
              <p:cNvPr id="56" name="Title 1"/>
              <p:cNvSpPr txBox="1">
                <a:spLocks/>
              </p:cNvSpPr>
              <p:nvPr/>
            </p:nvSpPr>
            <p:spPr>
              <a:xfrm>
                <a:off x="6421637" y="2630191"/>
                <a:ext cx="2355484" cy="5831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 H</a:t>
                </a:r>
                <a:r>
                  <a:rPr kumimoji="0" lang="en-US" sz="16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3</a:t>
                </a:r>
                <a:r>
                  <a:rPr kumimoji="0" lang="en-US" sz="16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N-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GSAGAGAG-NH</a:t>
                </a:r>
                <a:r>
                  <a:rPr kumimoji="0" lang="en-US" sz="16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>2</a:t>
                </a: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  <a:t/>
                </a:r>
                <a:b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j-ea"/>
                    <a:cs typeface="Arial"/>
                  </a:rPr>
                </a:br>
                <a:endPara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789005" y="1930916"/>
                <a:ext cx="648324" cy="815441"/>
                <a:chOff x="4351465" y="240632"/>
                <a:chExt cx="648324" cy="815441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351465" y="240632"/>
                  <a:ext cx="648324" cy="559245"/>
                </a:xfrm>
                <a:prstGeom prst="ellipse">
                  <a:avLst/>
                </a:prstGeom>
                <a:solidFill>
                  <a:srgbClr val="71C931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BFL</a:t>
                  </a:r>
                  <a:endParaRPr lang="en-US" sz="12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30" name="Straight Connector 29"/>
                <p:cNvCxnSpPr>
                  <a:stCxn id="29" idx="4"/>
                </p:cNvCxnSpPr>
                <p:nvPr/>
              </p:nvCxnSpPr>
              <p:spPr>
                <a:xfrm rot="16200000" flipH="1">
                  <a:off x="4549189" y="926315"/>
                  <a:ext cx="256197" cy="3320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6247766" y="2696739"/>
                <a:ext cx="234967" cy="225006"/>
                <a:chOff x="3231140" y="799874"/>
                <a:chExt cx="234967" cy="225006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3231140" y="799874"/>
                  <a:ext cx="234967" cy="22500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Plus 89"/>
                <p:cNvSpPr/>
                <p:nvPr/>
              </p:nvSpPr>
              <p:spPr>
                <a:xfrm>
                  <a:off x="3231140" y="799874"/>
                  <a:ext cx="234967" cy="225006"/>
                </a:xfrm>
                <a:prstGeom prst="mathPlus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6478917" y="2823339"/>
                <a:ext cx="81120" cy="241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3916398" y="4677539"/>
              <a:ext cx="2087013" cy="881114"/>
              <a:chOff x="3734374" y="2808196"/>
              <a:chExt cx="2087013" cy="881114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3734374" y="2833071"/>
                <a:ext cx="2087013" cy="856239"/>
                <a:chOff x="3734374" y="2833071"/>
                <a:chExt cx="2087013" cy="85623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3734374" y="3058078"/>
                  <a:ext cx="188537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/>
                      <a:cs typeface="Arial"/>
                    </a:rPr>
                    <a:t>Ac-</a:t>
                  </a:r>
                  <a:r>
                    <a:rPr lang="en-US" sz="1600" dirty="0" err="1" smtClean="0">
                      <a:latin typeface="Arial"/>
                      <a:cs typeface="Arial"/>
                    </a:rPr>
                    <a:t>NDDNleTPR</a:t>
                  </a:r>
                  <a:r>
                    <a:rPr lang="en-US" sz="1600" dirty="0" smtClean="0">
                      <a:latin typeface="Arial"/>
                      <a:cs typeface="Arial"/>
                    </a:rPr>
                    <a:t>-O</a:t>
                  </a:r>
                  <a:endParaRPr lang="en-US" sz="1600" dirty="0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4413119" y="2833071"/>
                  <a:ext cx="234967" cy="225007"/>
                  <a:chOff x="2526096" y="799874"/>
                  <a:chExt cx="234967" cy="225007"/>
                </a:xfrm>
              </p:grpSpPr>
              <p:sp>
                <p:nvSpPr>
                  <p:cNvPr id="41" name="Minus 40"/>
                  <p:cNvSpPr/>
                  <p:nvPr/>
                </p:nvSpPr>
                <p:spPr>
                  <a:xfrm flipH="1">
                    <a:off x="2526096" y="799875"/>
                    <a:ext cx="234964" cy="225006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2526096" y="799874"/>
                    <a:ext cx="234967" cy="225006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4457874" y="3115277"/>
                  <a:ext cx="145465" cy="1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/>
                <p:cNvGrpSpPr/>
                <p:nvPr/>
              </p:nvGrpSpPr>
              <p:grpSpPr>
                <a:xfrm>
                  <a:off x="4208033" y="3464303"/>
                  <a:ext cx="234967" cy="225007"/>
                  <a:chOff x="2526096" y="799874"/>
                  <a:chExt cx="234967" cy="225007"/>
                </a:xfrm>
              </p:grpSpPr>
              <p:sp>
                <p:nvSpPr>
                  <p:cNvPr id="59" name="Minus 58"/>
                  <p:cNvSpPr/>
                  <p:nvPr/>
                </p:nvSpPr>
                <p:spPr>
                  <a:xfrm flipH="1">
                    <a:off x="2526096" y="799875"/>
                    <a:ext cx="234964" cy="225006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2526096" y="799874"/>
                    <a:ext cx="234967" cy="225006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4248906" y="3386104"/>
                  <a:ext cx="154810" cy="1588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/>
                <p:cNvGrpSpPr/>
                <p:nvPr/>
              </p:nvGrpSpPr>
              <p:grpSpPr>
                <a:xfrm>
                  <a:off x="5586420" y="3100795"/>
                  <a:ext cx="234967" cy="225007"/>
                  <a:chOff x="2526096" y="799874"/>
                  <a:chExt cx="234967" cy="225007"/>
                </a:xfrm>
              </p:grpSpPr>
              <p:sp>
                <p:nvSpPr>
                  <p:cNvPr id="65" name="Minus 64"/>
                  <p:cNvSpPr/>
                  <p:nvPr/>
                </p:nvSpPr>
                <p:spPr>
                  <a:xfrm flipH="1">
                    <a:off x="2526096" y="799875"/>
                    <a:ext cx="234964" cy="225006"/>
                  </a:xfrm>
                  <a:prstGeom prst="mathMinus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2526096" y="799874"/>
                    <a:ext cx="234967" cy="225006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505300" y="3213300"/>
                  <a:ext cx="81120" cy="2411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5035318" y="2808196"/>
                <a:ext cx="234967" cy="225006"/>
                <a:chOff x="3231140" y="799874"/>
                <a:chExt cx="234967" cy="225006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3231140" y="799874"/>
                  <a:ext cx="234967" cy="225006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Plus 97"/>
                <p:cNvSpPr/>
                <p:nvPr/>
              </p:nvSpPr>
              <p:spPr>
                <a:xfrm>
                  <a:off x="3231140" y="799874"/>
                  <a:ext cx="234967" cy="225006"/>
                </a:xfrm>
                <a:prstGeom prst="mathPlus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5075416" y="3110587"/>
                <a:ext cx="154808" cy="37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1605655" y="2399417"/>
              <a:ext cx="3929454" cy="1292576"/>
              <a:chOff x="1897290" y="358379"/>
              <a:chExt cx="3929454" cy="1292576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4208033" y="358379"/>
                <a:ext cx="648324" cy="821308"/>
                <a:chOff x="4208033" y="358379"/>
                <a:chExt cx="648324" cy="82130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4208033" y="358379"/>
                  <a:ext cx="648324" cy="563268"/>
                </a:xfrm>
                <a:prstGeom prst="ellipse">
                  <a:avLst/>
                </a:prstGeom>
                <a:solidFill>
                  <a:srgbClr val="71C931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BFL</a:t>
                  </a:r>
                  <a:endParaRPr lang="en-US" sz="12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rot="16200000" flipH="1">
                  <a:off x="4403176" y="1050666"/>
                  <a:ext cx="258041" cy="2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231140" y="798255"/>
                <a:ext cx="234967" cy="226625"/>
                <a:chOff x="3231140" y="798255"/>
                <a:chExt cx="234967" cy="226625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3231140" y="798255"/>
                  <a:ext cx="234967" cy="2266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Plus 43"/>
                <p:cNvSpPr/>
                <p:nvPr/>
              </p:nvSpPr>
              <p:spPr>
                <a:xfrm>
                  <a:off x="3231140" y="798255"/>
                  <a:ext cx="234967" cy="226625"/>
                </a:xfrm>
                <a:prstGeom prst="mathPlus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526096" y="798256"/>
                <a:ext cx="234967" cy="226626"/>
                <a:chOff x="2526096" y="798256"/>
                <a:chExt cx="234967" cy="226626"/>
              </a:xfrm>
            </p:grpSpPr>
            <p:sp>
              <p:nvSpPr>
                <p:cNvPr id="45" name="Minus 44"/>
                <p:cNvSpPr/>
                <p:nvPr/>
              </p:nvSpPr>
              <p:spPr>
                <a:xfrm flipH="1">
                  <a:off x="2526096" y="798257"/>
                  <a:ext cx="234964" cy="226625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526096" y="798256"/>
                  <a:ext cx="234967" cy="2266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2408612" y="1410688"/>
                <a:ext cx="234967" cy="226625"/>
                <a:chOff x="2408612" y="1410688"/>
                <a:chExt cx="234967" cy="226625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408612" y="1410688"/>
                  <a:ext cx="234967" cy="22662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Minus 51"/>
                <p:cNvSpPr/>
                <p:nvPr/>
              </p:nvSpPr>
              <p:spPr>
                <a:xfrm flipH="1">
                  <a:off x="2408612" y="1410688"/>
                  <a:ext cx="234964" cy="226625"/>
                </a:xfrm>
                <a:prstGeom prst="mathMinus">
                  <a:avLst/>
                </a:prstGeom>
                <a:solidFill>
                  <a:srgbClr val="FF00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54"/>
              <p:cNvCxnSpPr>
                <a:stCxn id="46" idx="4"/>
              </p:cNvCxnSpPr>
              <p:nvPr/>
            </p:nvCxnSpPr>
            <p:spPr>
              <a:xfrm rot="16200000" flipH="1">
                <a:off x="3271238" y="1102266"/>
                <a:ext cx="154808" cy="36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2566195" y="1102267"/>
                <a:ext cx="154808" cy="37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464653" y="1349211"/>
                <a:ext cx="124550" cy="1588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1897290" y="1066179"/>
                <a:ext cx="392945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/>
                    <a:cs typeface="Arial"/>
                  </a:rPr>
                  <a:t>Ac-NDDNleTPRGSAGAGAG-NH</a:t>
                </a:r>
                <a:r>
                  <a:rPr lang="en-US" sz="1600" baseline="-25000" dirty="0" smtClean="0">
                    <a:latin typeface="Arial"/>
                    <a:cs typeface="Arial"/>
                  </a:rPr>
                  <a:t>2</a:t>
                </a:r>
                <a:r>
                  <a:rPr lang="en-US" sz="1600" dirty="0" smtClean="0">
                    <a:latin typeface="Arial"/>
                    <a:cs typeface="Arial"/>
                  </a:rPr>
                  <a:t/>
                </a:r>
                <a:br>
                  <a:rPr lang="en-US" sz="1600" dirty="0" smtClean="0">
                    <a:latin typeface="Arial"/>
                    <a:cs typeface="Arial"/>
                  </a:rPr>
                </a:br>
                <a:endParaRPr lang="en-US" sz="1600" dirty="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73865" y="749511"/>
              <a:ext cx="642038" cy="1000126"/>
              <a:chOff x="836700" y="613146"/>
              <a:chExt cx="642038" cy="1000126"/>
            </a:xfrm>
          </p:grpSpPr>
          <p:sp>
            <p:nvSpPr>
              <p:cNvPr id="125" name="Can 124"/>
              <p:cNvSpPr/>
              <p:nvPr/>
            </p:nvSpPr>
            <p:spPr>
              <a:xfrm rot="19271411">
                <a:off x="1191488" y="665005"/>
                <a:ext cx="167378" cy="948267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836700" y="613146"/>
                <a:ext cx="172950" cy="1594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an 127"/>
              <p:cNvSpPr/>
              <p:nvPr/>
            </p:nvSpPr>
            <p:spPr>
              <a:xfrm rot="19289540">
                <a:off x="1310169" y="1001427"/>
                <a:ext cx="168569" cy="569019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286186" y="1626542"/>
              <a:ext cx="189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BLOOD SAMPLE</a:t>
              </a:r>
              <a:endParaRPr lang="en-US" sz="1400" dirty="0"/>
            </a:p>
          </p:txBody>
        </p:sp>
        <p:sp>
          <p:nvSpPr>
            <p:cNvPr id="131" name="Plus 130"/>
            <p:cNvSpPr/>
            <p:nvPr/>
          </p:nvSpPr>
          <p:spPr>
            <a:xfrm>
              <a:off x="1675329" y="853593"/>
              <a:ext cx="559132" cy="550227"/>
            </a:xfrm>
            <a:prstGeom prst="mathPlus">
              <a:avLst/>
            </a:prstGeom>
            <a:solidFill>
              <a:schemeClr val="bg2">
                <a:lumMod val="1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469425" y="275790"/>
              <a:ext cx="2144617" cy="1574024"/>
              <a:chOff x="5041900" y="88900"/>
              <a:chExt cx="2144617" cy="1574024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664763" y="1355147"/>
                <a:ext cx="1499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/>
                    <a:cs typeface="Arial"/>
                  </a:rPr>
                  <a:t>SUBSTRATE</a:t>
                </a:r>
                <a:endParaRPr lang="en-US" sz="1400" dirty="0"/>
              </a:p>
            </p:txBody>
          </p:sp>
          <p:cxnSp>
            <p:nvCxnSpPr>
              <p:cNvPr id="134" name="Curved Connector 133"/>
              <p:cNvCxnSpPr/>
              <p:nvPr/>
            </p:nvCxnSpPr>
            <p:spPr>
              <a:xfrm flipV="1">
                <a:off x="5041900" y="406400"/>
                <a:ext cx="2144617" cy="656284"/>
              </a:xfrm>
              <a:prstGeom prst="curvedConnector3">
                <a:avLst>
                  <a:gd name="adj1" fmla="val 54145"/>
                </a:avLst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Plus 138"/>
              <p:cNvSpPr/>
              <p:nvPr/>
            </p:nvSpPr>
            <p:spPr>
              <a:xfrm>
                <a:off x="5768444" y="637609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Minus 139"/>
              <p:cNvSpPr/>
              <p:nvPr/>
            </p:nvSpPr>
            <p:spPr>
              <a:xfrm flipH="1">
                <a:off x="5408504" y="864372"/>
                <a:ext cx="170410" cy="116801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38949" y="8890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44" name="Straight Connector 143"/>
              <p:cNvCxnSpPr>
                <a:stCxn id="142" idx="4"/>
              </p:cNvCxnSpPr>
              <p:nvPr/>
            </p:nvCxnSpPr>
            <p:spPr>
              <a:xfrm rot="5400000">
                <a:off x="6855558" y="341095"/>
                <a:ext cx="131404" cy="79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Arrow Connector 148"/>
            <p:cNvCxnSpPr/>
            <p:nvPr/>
          </p:nvCxnSpPr>
          <p:spPr>
            <a:xfrm>
              <a:off x="4349182" y="1051262"/>
              <a:ext cx="1185927" cy="1588"/>
            </a:xfrm>
            <a:prstGeom prst="straightConnector1">
              <a:avLst/>
            </a:prstGeom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Minus 160"/>
            <p:cNvSpPr/>
            <p:nvPr/>
          </p:nvSpPr>
          <p:spPr>
            <a:xfrm flipH="1">
              <a:off x="2988429" y="1203662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687324" y="1022811"/>
              <a:ext cx="1211431" cy="592834"/>
              <a:chOff x="5687324" y="1022811"/>
              <a:chExt cx="1211431" cy="592834"/>
            </a:xfrm>
          </p:grpSpPr>
          <p:sp>
            <p:nvSpPr>
              <p:cNvPr id="147" name="Minus 146"/>
              <p:cNvSpPr/>
              <p:nvPr/>
            </p:nvSpPr>
            <p:spPr>
              <a:xfrm flipH="1">
                <a:off x="5918203" y="1320463"/>
                <a:ext cx="170410" cy="116801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Curved Connector 155"/>
              <p:cNvCxnSpPr/>
              <p:nvPr/>
            </p:nvCxnSpPr>
            <p:spPr>
              <a:xfrm flipV="1">
                <a:off x="5687324" y="1249574"/>
                <a:ext cx="1126226" cy="249270"/>
              </a:xfrm>
              <a:prstGeom prst="curvedConnector3">
                <a:avLst>
                  <a:gd name="adj1" fmla="val 50000"/>
                </a:avLst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Minus 161"/>
              <p:cNvSpPr/>
              <p:nvPr/>
            </p:nvSpPr>
            <p:spPr>
              <a:xfrm flipH="1">
                <a:off x="6088613" y="1498844"/>
                <a:ext cx="170410" cy="116801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lus 162"/>
              <p:cNvSpPr/>
              <p:nvPr/>
            </p:nvSpPr>
            <p:spPr>
              <a:xfrm>
                <a:off x="6444293" y="1022811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Minus 166"/>
              <p:cNvSpPr/>
              <p:nvPr/>
            </p:nvSpPr>
            <p:spPr>
              <a:xfrm flipH="1">
                <a:off x="6728345" y="1191173"/>
                <a:ext cx="170410" cy="116801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7153266" y="462680"/>
              <a:ext cx="952624" cy="712531"/>
              <a:chOff x="7153266" y="462680"/>
              <a:chExt cx="952624" cy="712531"/>
            </a:xfrm>
          </p:grpSpPr>
          <p:cxnSp>
            <p:nvCxnSpPr>
              <p:cNvPr id="169" name="Curved Connector 168"/>
              <p:cNvCxnSpPr/>
              <p:nvPr/>
            </p:nvCxnSpPr>
            <p:spPr>
              <a:xfrm flipV="1">
                <a:off x="7270750" y="749511"/>
                <a:ext cx="835140" cy="303339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7863641" y="46268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rot="5400000">
                <a:off x="7881044" y="714875"/>
                <a:ext cx="131404" cy="79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Plus 171"/>
              <p:cNvSpPr/>
              <p:nvPr/>
            </p:nvSpPr>
            <p:spPr>
              <a:xfrm>
                <a:off x="7153266" y="948448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118"/>
          <p:cNvSpPr/>
          <p:nvPr/>
        </p:nvSpPr>
        <p:spPr>
          <a:xfrm>
            <a:off x="373865" y="2215475"/>
            <a:ext cx="8625675" cy="430165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hape 35"/>
          <p:cNvCxnSpPr/>
          <p:nvPr/>
        </p:nvCxnSpPr>
        <p:spPr>
          <a:xfrm>
            <a:off x="5200418" y="3656842"/>
            <a:ext cx="1583221" cy="912987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rgbClr val="1F497D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3829660" y="3656842"/>
            <a:ext cx="1348710" cy="914578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17"/>
          <p:cNvGrpSpPr/>
          <p:nvPr/>
        </p:nvGrpSpPr>
        <p:grpSpPr>
          <a:xfrm>
            <a:off x="3257684" y="2439420"/>
            <a:ext cx="3929454" cy="1292576"/>
            <a:chOff x="1897290" y="358379"/>
            <a:chExt cx="3929454" cy="1292576"/>
          </a:xfrm>
        </p:grpSpPr>
        <p:grpSp>
          <p:nvGrpSpPr>
            <p:cNvPr id="17" name="Group 114"/>
            <p:cNvGrpSpPr/>
            <p:nvPr/>
          </p:nvGrpSpPr>
          <p:grpSpPr>
            <a:xfrm>
              <a:off x="4208033" y="358379"/>
              <a:ext cx="648324" cy="821308"/>
              <a:chOff x="4208033" y="358379"/>
              <a:chExt cx="648324" cy="82130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208033" y="358379"/>
                <a:ext cx="648324" cy="563268"/>
              </a:xfrm>
              <a:prstGeom prst="ellipse">
                <a:avLst/>
              </a:prstGeom>
              <a:solidFill>
                <a:srgbClr val="71C931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BFL</a:t>
                </a:r>
                <a:endParaRPr lang="en-US" sz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4403176" y="1050666"/>
                <a:ext cx="258041" cy="2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11"/>
            <p:cNvGrpSpPr/>
            <p:nvPr/>
          </p:nvGrpSpPr>
          <p:grpSpPr>
            <a:xfrm>
              <a:off x="3231140" y="798255"/>
              <a:ext cx="234967" cy="226625"/>
              <a:chOff x="3231140" y="798255"/>
              <a:chExt cx="234967" cy="22662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231140" y="798255"/>
                <a:ext cx="234967" cy="2266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Plus 43"/>
              <p:cNvSpPr/>
              <p:nvPr/>
            </p:nvSpPr>
            <p:spPr>
              <a:xfrm>
                <a:off x="3231140" y="798255"/>
                <a:ext cx="234967" cy="226625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112"/>
            <p:cNvGrpSpPr/>
            <p:nvPr/>
          </p:nvGrpSpPr>
          <p:grpSpPr>
            <a:xfrm>
              <a:off x="2526096" y="798256"/>
              <a:ext cx="234967" cy="226626"/>
              <a:chOff x="2526096" y="798256"/>
              <a:chExt cx="234967" cy="226626"/>
            </a:xfrm>
          </p:grpSpPr>
          <p:sp>
            <p:nvSpPr>
              <p:cNvPr id="45" name="Minus 44"/>
              <p:cNvSpPr/>
              <p:nvPr/>
            </p:nvSpPr>
            <p:spPr>
              <a:xfrm flipH="1">
                <a:off x="2526096" y="798257"/>
                <a:ext cx="234964" cy="226625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26096" y="798256"/>
                <a:ext cx="234967" cy="2266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13"/>
            <p:cNvGrpSpPr/>
            <p:nvPr/>
          </p:nvGrpSpPr>
          <p:grpSpPr>
            <a:xfrm>
              <a:off x="2408612" y="1410688"/>
              <a:ext cx="234967" cy="226625"/>
              <a:chOff x="2408612" y="1410688"/>
              <a:chExt cx="234967" cy="22662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408612" y="1410688"/>
                <a:ext cx="234967" cy="2266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Minus 51"/>
              <p:cNvSpPr/>
              <p:nvPr/>
            </p:nvSpPr>
            <p:spPr>
              <a:xfrm flipH="1">
                <a:off x="2408612" y="1410688"/>
                <a:ext cx="234964" cy="226625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" name="Straight Connector 54"/>
            <p:cNvCxnSpPr>
              <a:stCxn id="46" idx="4"/>
            </p:cNvCxnSpPr>
            <p:nvPr/>
          </p:nvCxnSpPr>
          <p:spPr>
            <a:xfrm rot="16200000" flipH="1">
              <a:off x="3271238" y="1102266"/>
              <a:ext cx="154808" cy="3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566195" y="1102267"/>
              <a:ext cx="154808" cy="3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464653" y="1349211"/>
              <a:ext cx="12455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897290" y="1066179"/>
              <a:ext cx="39294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Ac-NDDNleTPRGSAGAGAG-NH</a:t>
              </a:r>
              <a:r>
                <a:rPr lang="en-US" sz="1600" baseline="-25000" dirty="0" smtClean="0">
                  <a:latin typeface="Arial"/>
                  <a:cs typeface="Arial"/>
                </a:rPr>
                <a:t>2</a:t>
              </a:r>
              <a:r>
                <a:rPr lang="en-US" sz="1600" dirty="0" smtClean="0">
                  <a:latin typeface="Arial"/>
                  <a:cs typeface="Arial"/>
                </a:rPr>
                <a:t/>
              </a:r>
              <a:br>
                <a:rPr lang="en-US" sz="1600" dirty="0" smtClean="0">
                  <a:latin typeface="Arial"/>
                  <a:cs typeface="Arial"/>
                </a:rPr>
              </a:br>
              <a:endParaRPr lang="en-US" sz="1600" dirty="0"/>
            </a:p>
          </p:txBody>
        </p:sp>
      </p:grpSp>
      <p:grpSp>
        <p:nvGrpSpPr>
          <p:cNvPr id="21" name="Group 128"/>
          <p:cNvGrpSpPr/>
          <p:nvPr/>
        </p:nvGrpSpPr>
        <p:grpSpPr>
          <a:xfrm>
            <a:off x="373865" y="749511"/>
            <a:ext cx="642038" cy="1000126"/>
            <a:chOff x="836700" y="613146"/>
            <a:chExt cx="642038" cy="1000126"/>
          </a:xfrm>
        </p:grpSpPr>
        <p:sp>
          <p:nvSpPr>
            <p:cNvPr id="125" name="Can 124"/>
            <p:cNvSpPr/>
            <p:nvPr/>
          </p:nvSpPr>
          <p:spPr>
            <a:xfrm rot="19271411">
              <a:off x="1191488" y="665005"/>
              <a:ext cx="167378" cy="9482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36700" y="613146"/>
              <a:ext cx="172950" cy="1594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an 127"/>
            <p:cNvSpPr/>
            <p:nvPr/>
          </p:nvSpPr>
          <p:spPr>
            <a:xfrm rot="19289540">
              <a:off x="1310169" y="1001427"/>
              <a:ext cx="168569" cy="569019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86186" y="1626542"/>
            <a:ext cx="189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BLOOD SAMPLE</a:t>
            </a:r>
            <a:endParaRPr lang="en-US" sz="1400" dirty="0"/>
          </a:p>
        </p:txBody>
      </p:sp>
      <p:sp>
        <p:nvSpPr>
          <p:cNvPr id="131" name="Plus 130"/>
          <p:cNvSpPr/>
          <p:nvPr/>
        </p:nvSpPr>
        <p:spPr>
          <a:xfrm>
            <a:off x="1260144" y="853593"/>
            <a:ext cx="559132" cy="550227"/>
          </a:xfrm>
          <a:prstGeom prst="mathPlus">
            <a:avLst/>
          </a:prstGeom>
          <a:solidFill>
            <a:schemeClr val="bg2">
              <a:lumMod val="1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2" name="Group 145"/>
          <p:cNvGrpSpPr/>
          <p:nvPr/>
        </p:nvGrpSpPr>
        <p:grpSpPr>
          <a:xfrm>
            <a:off x="1867196" y="360295"/>
            <a:ext cx="2144617" cy="1574024"/>
            <a:chOff x="5041900" y="88900"/>
            <a:chExt cx="2144617" cy="1574024"/>
          </a:xfrm>
        </p:grpSpPr>
        <p:sp>
          <p:nvSpPr>
            <p:cNvPr id="132" name="TextBox 131"/>
            <p:cNvSpPr txBox="1"/>
            <p:nvPr/>
          </p:nvSpPr>
          <p:spPr>
            <a:xfrm>
              <a:off x="5664763" y="1355147"/>
              <a:ext cx="149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SUBSTRATE</a:t>
              </a:r>
              <a:endParaRPr lang="en-US" sz="1400" dirty="0"/>
            </a:p>
          </p:txBody>
        </p:sp>
        <p:cxnSp>
          <p:nvCxnSpPr>
            <p:cNvPr id="134" name="Curved Connector 133"/>
            <p:cNvCxnSpPr/>
            <p:nvPr/>
          </p:nvCxnSpPr>
          <p:spPr>
            <a:xfrm flipV="1">
              <a:off x="5041900" y="406400"/>
              <a:ext cx="2144617" cy="656284"/>
            </a:xfrm>
            <a:prstGeom prst="curvedConnector3">
              <a:avLst>
                <a:gd name="adj1" fmla="val 54145"/>
              </a:avLst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Plus 138"/>
            <p:cNvSpPr/>
            <p:nvPr/>
          </p:nvSpPr>
          <p:spPr>
            <a:xfrm>
              <a:off x="5768444" y="637609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" name="Minus 139"/>
            <p:cNvSpPr/>
            <p:nvPr/>
          </p:nvSpPr>
          <p:spPr>
            <a:xfrm flipH="1">
              <a:off x="5408504" y="864372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838949" y="88900"/>
              <a:ext cx="165415" cy="186890"/>
            </a:xfrm>
            <a:prstGeom prst="ellipse">
              <a:avLst/>
            </a:prstGeom>
            <a:solidFill>
              <a:srgbClr val="71C93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44" name="Straight Connector 143"/>
            <p:cNvCxnSpPr>
              <a:stCxn id="142" idx="4"/>
            </p:cNvCxnSpPr>
            <p:nvPr/>
          </p:nvCxnSpPr>
          <p:spPr>
            <a:xfrm rot="5400000">
              <a:off x="6855558" y="341095"/>
              <a:ext cx="131404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/>
          <p:cNvCxnSpPr/>
          <p:nvPr/>
        </p:nvCxnSpPr>
        <p:spPr>
          <a:xfrm>
            <a:off x="5874189" y="1124757"/>
            <a:ext cx="1185927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Minus 160"/>
          <p:cNvSpPr/>
          <p:nvPr/>
        </p:nvSpPr>
        <p:spPr>
          <a:xfrm flipH="1">
            <a:off x="2988429" y="1203662"/>
            <a:ext cx="170410" cy="116801"/>
          </a:xfrm>
          <a:prstGeom prst="mathMinus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117"/>
          <p:cNvGrpSpPr/>
          <p:nvPr/>
        </p:nvGrpSpPr>
        <p:grpSpPr>
          <a:xfrm>
            <a:off x="5491299" y="4168493"/>
            <a:ext cx="3929454" cy="1292576"/>
            <a:chOff x="1897290" y="358379"/>
            <a:chExt cx="3929454" cy="1292576"/>
          </a:xfrm>
        </p:grpSpPr>
        <p:grpSp>
          <p:nvGrpSpPr>
            <p:cNvPr id="80" name="Group 114"/>
            <p:cNvGrpSpPr/>
            <p:nvPr/>
          </p:nvGrpSpPr>
          <p:grpSpPr>
            <a:xfrm>
              <a:off x="4208033" y="358379"/>
              <a:ext cx="648324" cy="821308"/>
              <a:chOff x="4208033" y="358379"/>
              <a:chExt cx="648324" cy="821308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4208033" y="358379"/>
                <a:ext cx="648324" cy="563268"/>
              </a:xfrm>
              <a:prstGeom prst="ellipse">
                <a:avLst/>
              </a:prstGeom>
              <a:solidFill>
                <a:srgbClr val="71C931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BFL</a:t>
                </a:r>
                <a:endParaRPr lang="en-US" sz="12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4403176" y="1050666"/>
                <a:ext cx="258041" cy="2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111"/>
            <p:cNvGrpSpPr/>
            <p:nvPr/>
          </p:nvGrpSpPr>
          <p:grpSpPr>
            <a:xfrm>
              <a:off x="3231140" y="798255"/>
              <a:ext cx="234967" cy="226625"/>
              <a:chOff x="3231140" y="798255"/>
              <a:chExt cx="234967" cy="226625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231140" y="798255"/>
                <a:ext cx="234967" cy="2266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Plus 95"/>
              <p:cNvSpPr/>
              <p:nvPr/>
            </p:nvSpPr>
            <p:spPr>
              <a:xfrm>
                <a:off x="3231140" y="798255"/>
                <a:ext cx="234967" cy="226625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2" name="Group 112"/>
            <p:cNvGrpSpPr/>
            <p:nvPr/>
          </p:nvGrpSpPr>
          <p:grpSpPr>
            <a:xfrm>
              <a:off x="2526096" y="798256"/>
              <a:ext cx="234967" cy="226626"/>
              <a:chOff x="2526096" y="798256"/>
              <a:chExt cx="234967" cy="226626"/>
            </a:xfrm>
          </p:grpSpPr>
          <p:sp>
            <p:nvSpPr>
              <p:cNvPr id="93" name="Minus 92"/>
              <p:cNvSpPr/>
              <p:nvPr/>
            </p:nvSpPr>
            <p:spPr>
              <a:xfrm flipH="1">
                <a:off x="2526096" y="798257"/>
                <a:ext cx="234964" cy="226625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526096" y="798256"/>
                <a:ext cx="234967" cy="2266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113"/>
            <p:cNvGrpSpPr/>
            <p:nvPr/>
          </p:nvGrpSpPr>
          <p:grpSpPr>
            <a:xfrm>
              <a:off x="2408612" y="1410688"/>
              <a:ext cx="234967" cy="226625"/>
              <a:chOff x="2408612" y="1410688"/>
              <a:chExt cx="234967" cy="226625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408612" y="1410688"/>
                <a:ext cx="234967" cy="22662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Minus 91"/>
              <p:cNvSpPr/>
              <p:nvPr/>
            </p:nvSpPr>
            <p:spPr>
              <a:xfrm flipH="1">
                <a:off x="2408612" y="1410688"/>
                <a:ext cx="234964" cy="226625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4" name="Straight Connector 83"/>
            <p:cNvCxnSpPr>
              <a:stCxn id="95" idx="4"/>
            </p:cNvCxnSpPr>
            <p:nvPr/>
          </p:nvCxnSpPr>
          <p:spPr>
            <a:xfrm rot="16200000" flipH="1">
              <a:off x="3271238" y="1102266"/>
              <a:ext cx="154808" cy="3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2566195" y="1102267"/>
              <a:ext cx="154808" cy="3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2464653" y="1349211"/>
              <a:ext cx="12455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897290" y="1066179"/>
              <a:ext cx="39294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Ac-NDDNleTPRGSAGAGAG-NH</a:t>
              </a:r>
              <a:r>
                <a:rPr lang="en-US" sz="1600" baseline="-25000" dirty="0" smtClean="0">
                  <a:latin typeface="Arial"/>
                  <a:cs typeface="Arial"/>
                </a:rPr>
                <a:t>2</a:t>
              </a:r>
              <a:r>
                <a:rPr lang="en-US" sz="1600" dirty="0" smtClean="0">
                  <a:latin typeface="Arial"/>
                  <a:cs typeface="Arial"/>
                </a:rPr>
                <a:t/>
              </a:r>
              <a:br>
                <a:rPr lang="en-US" sz="1600" dirty="0" smtClean="0">
                  <a:latin typeface="Arial"/>
                  <a:cs typeface="Arial"/>
                </a:rPr>
              </a:br>
              <a:endParaRPr lang="en-US" sz="1600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404209" y="4625015"/>
            <a:ext cx="1879015" cy="1174609"/>
            <a:chOff x="2404209" y="4625015"/>
            <a:chExt cx="1879015" cy="1174609"/>
          </a:xfrm>
        </p:grpSpPr>
        <p:sp>
          <p:nvSpPr>
            <p:cNvPr id="4" name="Pie 3"/>
            <p:cNvSpPr/>
            <p:nvPr/>
          </p:nvSpPr>
          <p:spPr>
            <a:xfrm>
              <a:off x="3097502" y="4625015"/>
              <a:ext cx="703010" cy="724618"/>
            </a:xfrm>
            <a:prstGeom prst="pie">
              <a:avLst>
                <a:gd name="adj1" fmla="val 16326848"/>
                <a:gd name="adj2" fmla="val 16200000"/>
              </a:avLst>
            </a:prstGeom>
            <a:solidFill>
              <a:srgbClr val="FF66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404209" y="5212320"/>
              <a:ext cx="1879015" cy="5873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Thrombin </a:t>
              </a:r>
            </a:p>
          </p:txBody>
        </p:sp>
      </p:grpSp>
      <p:sp>
        <p:nvSpPr>
          <p:cNvPr id="102" name="Merge 101"/>
          <p:cNvSpPr/>
          <p:nvPr/>
        </p:nvSpPr>
        <p:spPr>
          <a:xfrm rot="12498740" flipV="1">
            <a:off x="3733107" y="4953774"/>
            <a:ext cx="613125" cy="445032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445994" y="3509480"/>
            <a:ext cx="1958216" cy="1589329"/>
            <a:chOff x="445994" y="3509480"/>
            <a:chExt cx="1958216" cy="1589329"/>
          </a:xfrm>
        </p:grpSpPr>
        <p:sp>
          <p:nvSpPr>
            <p:cNvPr id="78" name="Merge 77"/>
            <p:cNvSpPr/>
            <p:nvPr/>
          </p:nvSpPr>
          <p:spPr>
            <a:xfrm rot="12873770" flipV="1">
              <a:off x="994372" y="3509480"/>
              <a:ext cx="613125" cy="445032"/>
            </a:xfrm>
            <a:prstGeom prst="flowChartMerge">
              <a:avLst/>
            </a:prstGeom>
            <a:solidFill>
              <a:srgbClr val="93CDDD"/>
            </a:solidFill>
            <a:ln w="12700" cap="flat" cmpd="sng" algn="ctr">
              <a:solidFill>
                <a:srgbClr val="2159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itle 1"/>
            <p:cNvSpPr txBox="1">
              <a:spLocks/>
            </p:cNvSpPr>
            <p:nvPr/>
          </p:nvSpPr>
          <p:spPr>
            <a:xfrm>
              <a:off x="525195" y="3982525"/>
              <a:ext cx="1879015" cy="5873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EDTA</a:t>
              </a:r>
            </a:p>
          </p:txBody>
        </p:sp>
        <p:sp>
          <p:nvSpPr>
            <p:cNvPr id="105" name="Merge 104"/>
            <p:cNvSpPr/>
            <p:nvPr/>
          </p:nvSpPr>
          <p:spPr>
            <a:xfrm rot="12873770" flipV="1">
              <a:off x="1718957" y="3509480"/>
              <a:ext cx="613125" cy="445032"/>
            </a:xfrm>
            <a:prstGeom prst="flowChartMerge">
              <a:avLst/>
            </a:prstGeom>
            <a:solidFill>
              <a:srgbClr val="93CDDD"/>
            </a:solidFill>
            <a:ln w="12700" cap="flat" cmpd="sng" algn="ctr">
              <a:solidFill>
                <a:srgbClr val="2159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Merge 105"/>
            <p:cNvSpPr/>
            <p:nvPr/>
          </p:nvSpPr>
          <p:spPr>
            <a:xfrm rot="12873770" flipV="1">
              <a:off x="1718955" y="4348903"/>
              <a:ext cx="613125" cy="445032"/>
            </a:xfrm>
            <a:prstGeom prst="flowChartMerge">
              <a:avLst/>
            </a:prstGeom>
            <a:solidFill>
              <a:srgbClr val="93CDDD"/>
            </a:solidFill>
            <a:ln w="12700" cap="flat" cmpd="sng" algn="ctr">
              <a:solidFill>
                <a:srgbClr val="2159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Merge 106"/>
            <p:cNvSpPr/>
            <p:nvPr/>
          </p:nvSpPr>
          <p:spPr>
            <a:xfrm rot="12873770" flipV="1">
              <a:off x="994373" y="4653777"/>
              <a:ext cx="613125" cy="445032"/>
            </a:xfrm>
            <a:prstGeom prst="flowChartMerge">
              <a:avLst/>
            </a:prstGeom>
            <a:solidFill>
              <a:srgbClr val="93CDDD"/>
            </a:solidFill>
            <a:ln w="12700" cap="flat" cmpd="sng" algn="ctr">
              <a:solidFill>
                <a:srgbClr val="2159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Merge 107"/>
            <p:cNvSpPr/>
            <p:nvPr/>
          </p:nvSpPr>
          <p:spPr>
            <a:xfrm rot="12873770" flipV="1">
              <a:off x="445994" y="4117167"/>
              <a:ext cx="613125" cy="445032"/>
            </a:xfrm>
            <a:prstGeom prst="flowChartMerge">
              <a:avLst/>
            </a:prstGeom>
            <a:solidFill>
              <a:srgbClr val="93CDDD"/>
            </a:solidFill>
            <a:ln w="12700" cap="flat" cmpd="sng" algn="ctr">
              <a:solidFill>
                <a:srgbClr val="2159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Curved Connector 108"/>
          <p:cNvCxnSpPr/>
          <p:nvPr/>
        </p:nvCxnSpPr>
        <p:spPr>
          <a:xfrm>
            <a:off x="2233800" y="4089155"/>
            <a:ext cx="754629" cy="745838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tx2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Merge 122"/>
          <p:cNvSpPr/>
          <p:nvPr/>
        </p:nvSpPr>
        <p:spPr>
          <a:xfrm rot="12873770" flipV="1">
            <a:off x="4806046" y="809961"/>
            <a:ext cx="613125" cy="445032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847896" y="1626542"/>
            <a:ext cx="70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EDTA</a:t>
            </a:r>
            <a:endParaRPr lang="en-US" sz="1400" dirty="0"/>
          </a:p>
        </p:txBody>
      </p:sp>
      <p:grpSp>
        <p:nvGrpSpPr>
          <p:cNvPr id="126" name="Group 145"/>
          <p:cNvGrpSpPr/>
          <p:nvPr/>
        </p:nvGrpSpPr>
        <p:grpSpPr>
          <a:xfrm>
            <a:off x="6783639" y="465556"/>
            <a:ext cx="2144617" cy="1574024"/>
            <a:chOff x="5041900" y="88900"/>
            <a:chExt cx="2144617" cy="1574024"/>
          </a:xfrm>
        </p:grpSpPr>
        <p:sp>
          <p:nvSpPr>
            <p:cNvPr id="129" name="TextBox 128"/>
            <p:cNvSpPr txBox="1"/>
            <p:nvPr/>
          </p:nvSpPr>
          <p:spPr>
            <a:xfrm>
              <a:off x="5664763" y="1355147"/>
              <a:ext cx="1499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SUBSTRATE</a:t>
              </a:r>
              <a:endParaRPr lang="en-US" sz="1400" dirty="0"/>
            </a:p>
          </p:txBody>
        </p:sp>
        <p:cxnSp>
          <p:nvCxnSpPr>
            <p:cNvPr id="133" name="Curved Connector 132"/>
            <p:cNvCxnSpPr/>
            <p:nvPr/>
          </p:nvCxnSpPr>
          <p:spPr>
            <a:xfrm flipV="1">
              <a:off x="5041900" y="406400"/>
              <a:ext cx="2144617" cy="656284"/>
            </a:xfrm>
            <a:prstGeom prst="curvedConnector3">
              <a:avLst>
                <a:gd name="adj1" fmla="val 54145"/>
              </a:avLst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Plus 134"/>
            <p:cNvSpPr/>
            <p:nvPr/>
          </p:nvSpPr>
          <p:spPr>
            <a:xfrm>
              <a:off x="5768444" y="637609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" name="Minus 135"/>
            <p:cNvSpPr/>
            <p:nvPr/>
          </p:nvSpPr>
          <p:spPr>
            <a:xfrm flipH="1">
              <a:off x="5408504" y="864372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838949" y="88900"/>
              <a:ext cx="165415" cy="186890"/>
            </a:xfrm>
            <a:prstGeom prst="ellipse">
              <a:avLst/>
            </a:prstGeom>
            <a:solidFill>
              <a:srgbClr val="71C93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38" name="Straight Connector 137"/>
            <p:cNvCxnSpPr>
              <a:stCxn id="137" idx="4"/>
            </p:cNvCxnSpPr>
            <p:nvPr/>
          </p:nvCxnSpPr>
          <p:spPr>
            <a:xfrm rot="5400000">
              <a:off x="6855558" y="341095"/>
              <a:ext cx="131404" cy="79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Plus 140"/>
          <p:cNvSpPr/>
          <p:nvPr/>
        </p:nvSpPr>
        <p:spPr>
          <a:xfrm>
            <a:off x="3937469" y="783852"/>
            <a:ext cx="559132" cy="550227"/>
          </a:xfrm>
          <a:prstGeom prst="mathPlus">
            <a:avLst/>
          </a:prstGeom>
          <a:solidFill>
            <a:schemeClr val="bg2">
              <a:lumMod val="1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570" y="3372451"/>
            <a:ext cx="2604134" cy="2791719"/>
            <a:chOff x="213313" y="3804147"/>
            <a:chExt cx="2604134" cy="2791719"/>
          </a:xfrm>
          <a:effectLst/>
        </p:grpSpPr>
        <p:grpSp>
          <p:nvGrpSpPr>
            <p:cNvPr id="5" name="Group 74"/>
            <p:cNvGrpSpPr/>
            <p:nvPr/>
          </p:nvGrpSpPr>
          <p:grpSpPr>
            <a:xfrm>
              <a:off x="213313" y="3804147"/>
              <a:ext cx="2604134" cy="2791719"/>
              <a:chOff x="4522595" y="3304280"/>
              <a:chExt cx="3369268" cy="3291321"/>
            </a:xfrm>
            <a:solidFill>
              <a:schemeClr val="accent5">
                <a:lumMod val="60000"/>
                <a:lumOff val="40000"/>
              </a:schemeClr>
            </a:solidFill>
            <a:effectLst/>
          </p:grpSpPr>
          <p:sp>
            <p:nvSpPr>
              <p:cNvPr id="7" name="Rectangle 6"/>
              <p:cNvSpPr/>
              <p:nvPr/>
            </p:nvSpPr>
            <p:spPr>
              <a:xfrm>
                <a:off x="4522595" y="3304280"/>
                <a:ext cx="3369268" cy="32913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03113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0271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57429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84587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11745" y="3304280"/>
                <a:ext cx="374758" cy="673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30271" y="3705976"/>
                <a:ext cx="374758" cy="272118"/>
              </a:xfrm>
              <a:prstGeom prst="rect">
                <a:avLst/>
              </a:prstGeom>
              <a:solidFill>
                <a:srgbClr val="D99694"/>
              </a:solidFill>
              <a:ln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03113" y="3705976"/>
                <a:ext cx="374758" cy="272118"/>
              </a:xfrm>
              <a:prstGeom prst="rect">
                <a:avLst/>
              </a:prstGeom>
              <a:solidFill>
                <a:srgbClr val="D99694"/>
              </a:solidFill>
              <a:ln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57429" y="3705976"/>
                <a:ext cx="374758" cy="272118"/>
              </a:xfrm>
              <a:prstGeom prst="rect">
                <a:avLst/>
              </a:prstGeom>
              <a:solidFill>
                <a:srgbClr val="D99694"/>
              </a:solidFill>
              <a:ln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84587" y="3705976"/>
                <a:ext cx="374758" cy="27211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3313" y="4679660"/>
              <a:ext cx="2604134" cy="2164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2256925">
            <a:off x="2913248" y="2267462"/>
            <a:ext cx="485832" cy="856692"/>
            <a:chOff x="836700" y="613146"/>
            <a:chExt cx="641054" cy="1000126"/>
          </a:xfrm>
          <a:effectLst/>
        </p:grpSpPr>
        <p:sp>
          <p:nvSpPr>
            <p:cNvPr id="24" name="Can 23"/>
            <p:cNvSpPr/>
            <p:nvPr/>
          </p:nvSpPr>
          <p:spPr>
            <a:xfrm rot="19271411">
              <a:off x="1191488" y="665005"/>
              <a:ext cx="167378" cy="9482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700" y="613146"/>
              <a:ext cx="172950" cy="1594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 rot="19289540">
              <a:off x="1310801" y="998931"/>
              <a:ext cx="166953" cy="571320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rot="16200000" flipH="1">
            <a:off x="3036618" y="3362347"/>
            <a:ext cx="415698" cy="2020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09747" y="3713172"/>
            <a:ext cx="289653" cy="230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15063" y="1106035"/>
            <a:ext cx="1879015" cy="35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Reaction Tube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234516" y="1854809"/>
            <a:ext cx="2997200" cy="28812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34516" y="2221850"/>
            <a:ext cx="2997200" cy="169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60016" y="2208240"/>
            <a:ext cx="1346200" cy="975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60016" y="2413294"/>
            <a:ext cx="1346200" cy="770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34516" y="3908118"/>
            <a:ext cx="2997200" cy="339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143836" y="2975685"/>
            <a:ext cx="139700" cy="114300"/>
            <a:chOff x="5346700" y="4419600"/>
            <a:chExt cx="185420" cy="152400"/>
          </a:xfrm>
        </p:grpSpPr>
        <p:sp>
          <p:nvSpPr>
            <p:cNvPr id="53" name="Oval 52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05786" y="2975685"/>
            <a:ext cx="139700" cy="114300"/>
            <a:chOff x="5346700" y="4419600"/>
            <a:chExt cx="185420" cy="152400"/>
          </a:xfrm>
        </p:grpSpPr>
        <p:sp>
          <p:nvSpPr>
            <p:cNvPr id="57" name="Oval 56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45749" y="2704674"/>
            <a:ext cx="139700" cy="114300"/>
            <a:chOff x="5346700" y="4419600"/>
            <a:chExt cx="185420" cy="152400"/>
          </a:xfrm>
        </p:grpSpPr>
        <p:sp>
          <p:nvSpPr>
            <p:cNvPr id="63" name="Oval 62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28720" y="2986065"/>
            <a:ext cx="139700" cy="114300"/>
            <a:chOff x="5346700" y="4419600"/>
            <a:chExt cx="185420" cy="152400"/>
          </a:xfrm>
        </p:grpSpPr>
        <p:sp>
          <p:nvSpPr>
            <p:cNvPr id="72" name="Oval 71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05133" y="2733249"/>
            <a:ext cx="139700" cy="114300"/>
            <a:chOff x="5346700" y="4419600"/>
            <a:chExt cx="185420" cy="152400"/>
          </a:xfrm>
        </p:grpSpPr>
        <p:sp>
          <p:nvSpPr>
            <p:cNvPr id="75" name="Oval 74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5133" y="2975685"/>
            <a:ext cx="139700" cy="114300"/>
            <a:chOff x="5346700" y="4419600"/>
            <a:chExt cx="185420" cy="152400"/>
          </a:xfrm>
        </p:grpSpPr>
        <p:sp>
          <p:nvSpPr>
            <p:cNvPr id="78" name="Oval 77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205133" y="2476074"/>
            <a:ext cx="139700" cy="114300"/>
            <a:chOff x="5346700" y="4419600"/>
            <a:chExt cx="185420" cy="152400"/>
          </a:xfrm>
        </p:grpSpPr>
        <p:sp>
          <p:nvSpPr>
            <p:cNvPr id="81" name="Oval 80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26690" y="2476074"/>
            <a:ext cx="139700" cy="114300"/>
            <a:chOff x="5346700" y="4419600"/>
            <a:chExt cx="185420" cy="152400"/>
          </a:xfrm>
        </p:grpSpPr>
        <p:sp>
          <p:nvSpPr>
            <p:cNvPr id="84" name="Oval 83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45749" y="2504649"/>
            <a:ext cx="139700" cy="114300"/>
            <a:chOff x="5346700" y="4419600"/>
            <a:chExt cx="185420" cy="152400"/>
          </a:xfrm>
        </p:grpSpPr>
        <p:sp>
          <p:nvSpPr>
            <p:cNvPr id="87" name="Oval 86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72296" y="2476074"/>
            <a:ext cx="139700" cy="114300"/>
            <a:chOff x="5346700" y="4419600"/>
            <a:chExt cx="185420" cy="152400"/>
          </a:xfrm>
        </p:grpSpPr>
        <p:sp>
          <p:nvSpPr>
            <p:cNvPr id="90" name="Oval 89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145"/>
          <p:cNvGrpSpPr/>
          <p:nvPr/>
        </p:nvGrpSpPr>
        <p:grpSpPr>
          <a:xfrm>
            <a:off x="6285449" y="2676098"/>
            <a:ext cx="360037" cy="142875"/>
            <a:chOff x="5041900" y="88900"/>
            <a:chExt cx="2144617" cy="973784"/>
          </a:xfrm>
        </p:grpSpPr>
        <p:cxnSp>
          <p:nvCxnSpPr>
            <p:cNvPr id="94" name="Curved Connector 93"/>
            <p:cNvCxnSpPr/>
            <p:nvPr/>
          </p:nvCxnSpPr>
          <p:spPr>
            <a:xfrm flipV="1">
              <a:off x="5041900" y="406400"/>
              <a:ext cx="2144617" cy="656284"/>
            </a:xfrm>
            <a:prstGeom prst="curvedConnector3">
              <a:avLst>
                <a:gd name="adj1" fmla="val 54145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Plus 94"/>
            <p:cNvSpPr/>
            <p:nvPr/>
          </p:nvSpPr>
          <p:spPr>
            <a:xfrm>
              <a:off x="5768444" y="637609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6" name="Minus 95"/>
            <p:cNvSpPr/>
            <p:nvPr/>
          </p:nvSpPr>
          <p:spPr>
            <a:xfrm flipH="1">
              <a:off x="5408504" y="864372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838949" y="8890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98" name="Straight Connector 97"/>
            <p:cNvCxnSpPr>
              <a:stCxn id="97" idx="4"/>
            </p:cNvCxnSpPr>
            <p:nvPr/>
          </p:nvCxnSpPr>
          <p:spPr>
            <a:xfrm rot="5400000">
              <a:off x="6855558" y="341095"/>
              <a:ext cx="131404" cy="794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885364" y="2833918"/>
            <a:ext cx="210321" cy="128925"/>
            <a:chOff x="5687324" y="1022811"/>
            <a:chExt cx="1211431" cy="592834"/>
          </a:xfrm>
        </p:grpSpPr>
        <p:sp>
          <p:nvSpPr>
            <p:cNvPr id="100" name="Minus 99"/>
            <p:cNvSpPr/>
            <p:nvPr/>
          </p:nvSpPr>
          <p:spPr>
            <a:xfrm flipH="1">
              <a:off x="5918203" y="132046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Curved Connector 100"/>
            <p:cNvCxnSpPr/>
            <p:nvPr/>
          </p:nvCxnSpPr>
          <p:spPr>
            <a:xfrm flipV="1">
              <a:off x="5687324" y="1249574"/>
              <a:ext cx="1126226" cy="249270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Minus 101"/>
            <p:cNvSpPr/>
            <p:nvPr/>
          </p:nvSpPr>
          <p:spPr>
            <a:xfrm flipH="1">
              <a:off x="6088613" y="1498844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us 102"/>
            <p:cNvSpPr/>
            <p:nvPr/>
          </p:nvSpPr>
          <p:spPr>
            <a:xfrm>
              <a:off x="6444293" y="1022811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" name="Minus 103"/>
            <p:cNvSpPr/>
            <p:nvPr/>
          </p:nvSpPr>
          <p:spPr>
            <a:xfrm flipH="1">
              <a:off x="6728345" y="119117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965080" y="2652676"/>
            <a:ext cx="156878" cy="109148"/>
            <a:chOff x="7153266" y="462680"/>
            <a:chExt cx="952624" cy="712531"/>
          </a:xfrm>
        </p:grpSpPr>
        <p:cxnSp>
          <p:nvCxnSpPr>
            <p:cNvPr id="106" name="Curved Connector 105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Plus 108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0" name="Pie 109"/>
          <p:cNvSpPr/>
          <p:nvPr/>
        </p:nvSpPr>
        <p:spPr>
          <a:xfrm rot="12876564" flipH="1" flipV="1">
            <a:off x="6387415" y="2852625"/>
            <a:ext cx="102099" cy="89106"/>
          </a:xfrm>
          <a:prstGeom prst="pie">
            <a:avLst>
              <a:gd name="adj1" fmla="val 20006193"/>
              <a:gd name="adj2" fmla="val 16200000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Pie 111"/>
          <p:cNvSpPr/>
          <p:nvPr/>
        </p:nvSpPr>
        <p:spPr>
          <a:xfrm rot="12876564" flipH="1" flipV="1">
            <a:off x="6754905" y="2771290"/>
            <a:ext cx="114915" cy="100348"/>
          </a:xfrm>
          <a:prstGeom prst="pie">
            <a:avLst>
              <a:gd name="adj1" fmla="val 20006193"/>
              <a:gd name="adj2" fmla="val 16200000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Pie 112"/>
          <p:cNvSpPr/>
          <p:nvPr/>
        </p:nvSpPr>
        <p:spPr>
          <a:xfrm rot="12101781" flipH="1" flipV="1">
            <a:off x="6685524" y="3045432"/>
            <a:ext cx="102099" cy="89106"/>
          </a:xfrm>
          <a:prstGeom prst="pie">
            <a:avLst>
              <a:gd name="adj1" fmla="val 20006193"/>
              <a:gd name="adj2" fmla="val 16200000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Merge 116"/>
          <p:cNvSpPr/>
          <p:nvPr/>
        </p:nvSpPr>
        <p:spPr>
          <a:xfrm rot="12873770" flipV="1">
            <a:off x="7033287" y="3087848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Merge 117"/>
          <p:cNvSpPr/>
          <p:nvPr/>
        </p:nvSpPr>
        <p:spPr>
          <a:xfrm rot="12873770" flipV="1">
            <a:off x="6738080" y="3001774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Merge 118"/>
          <p:cNvSpPr/>
          <p:nvPr/>
        </p:nvSpPr>
        <p:spPr>
          <a:xfrm rot="12873770" flipV="1">
            <a:off x="6865291" y="2621886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Merge 119"/>
          <p:cNvSpPr/>
          <p:nvPr/>
        </p:nvSpPr>
        <p:spPr>
          <a:xfrm rot="12873770" flipV="1">
            <a:off x="6348284" y="2639585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3109745" y="1854809"/>
            <a:ext cx="2353371" cy="1517642"/>
          </a:xfrm>
          <a:prstGeom prst="line">
            <a:avLst/>
          </a:prstGeom>
          <a:ln>
            <a:solidFill>
              <a:srgbClr val="7F7F7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109745" y="3943984"/>
            <a:ext cx="2353371" cy="792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3712704" y="4139725"/>
            <a:ext cx="3020412" cy="41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5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}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Focusing Gel 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3828199" y="3489579"/>
            <a:ext cx="3020412" cy="41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ea typeface="+mj-ea"/>
                <a:cs typeface="Arial"/>
              </a:rPr>
              <a:t>Extraction Gel</a:t>
            </a:r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1887411" y="2847549"/>
            <a:ext cx="1195119" cy="41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ea typeface="+mj-ea"/>
                <a:cs typeface="Arial"/>
              </a:rPr>
              <a:t>Sample Well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rot="16200000" flipH="1">
            <a:off x="2111400" y="3510132"/>
            <a:ext cx="653389" cy="1587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3506823" y="3713172"/>
            <a:ext cx="411761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5400000" flipH="1" flipV="1">
            <a:off x="7078838" y="1847069"/>
            <a:ext cx="854683" cy="46047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7736416" y="1459464"/>
            <a:ext cx="721783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"/>
                <a:ea typeface="+mj-ea"/>
                <a:cs typeface="Arial"/>
              </a:rPr>
              <a:t>RBC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5989203" y="3332172"/>
            <a:ext cx="91057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"/>
                <a:ea typeface="+mj-ea"/>
                <a:cs typeface="Arial"/>
              </a:rPr>
              <a:t>Thrombin 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rot="5400000">
            <a:off x="6191937" y="3170353"/>
            <a:ext cx="503514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itle 1"/>
          <p:cNvSpPr txBox="1">
            <a:spLocks/>
          </p:cNvSpPr>
          <p:nvPr/>
        </p:nvSpPr>
        <p:spPr>
          <a:xfrm>
            <a:off x="7626349" y="2557033"/>
            <a:ext cx="721783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"/>
                <a:ea typeface="+mj-ea"/>
                <a:cs typeface="Arial"/>
              </a:rPr>
              <a:t>Product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7109305" y="2733249"/>
            <a:ext cx="517044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rot="10800000">
            <a:off x="5873750" y="2727087"/>
            <a:ext cx="573121" cy="3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itle 1"/>
          <p:cNvSpPr txBox="1">
            <a:spLocks/>
          </p:cNvSpPr>
          <p:nvPr/>
        </p:nvSpPr>
        <p:spPr>
          <a:xfrm>
            <a:off x="4487669" y="2445440"/>
            <a:ext cx="1493693" cy="47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"/>
                <a:ea typeface="+mj-ea"/>
                <a:cs typeface="Arial"/>
              </a:rPr>
              <a:t>Un-cleaved Substrate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 rot="5400000">
            <a:off x="6816663" y="3371657"/>
            <a:ext cx="503514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itle 1"/>
          <p:cNvSpPr txBox="1">
            <a:spLocks/>
          </p:cNvSpPr>
          <p:nvPr/>
        </p:nvSpPr>
        <p:spPr>
          <a:xfrm>
            <a:off x="6786208" y="3522672"/>
            <a:ext cx="91057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"/>
                <a:ea typeface="+mj-ea"/>
                <a:cs typeface="Arial"/>
              </a:rPr>
              <a:t>EDTA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1797930" y="1359880"/>
            <a:ext cx="3062170" cy="494929"/>
            <a:chOff x="1499380" y="1459464"/>
            <a:chExt cx="3062170" cy="494929"/>
          </a:xfrm>
        </p:grpSpPr>
        <p:sp>
          <p:nvSpPr>
            <p:cNvPr id="111" name="Title 1"/>
            <p:cNvSpPr txBox="1">
              <a:spLocks/>
            </p:cNvSpPr>
            <p:nvPr/>
          </p:nvSpPr>
          <p:spPr>
            <a:xfrm>
              <a:off x="1499380" y="1547788"/>
              <a:ext cx="1879015" cy="3534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Substrate+ Blood 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9747" y="1459464"/>
              <a:ext cx="494929" cy="494929"/>
            </a:xfrm>
            <a:prstGeom prst="rect">
              <a:avLst/>
            </a:prstGeom>
          </p:spPr>
        </p:pic>
        <p:sp>
          <p:nvSpPr>
            <p:cNvPr id="115" name="Title 1"/>
            <p:cNvSpPr txBox="1">
              <a:spLocks/>
            </p:cNvSpPr>
            <p:nvPr/>
          </p:nvSpPr>
          <p:spPr>
            <a:xfrm>
              <a:off x="3604676" y="1584226"/>
              <a:ext cx="956874" cy="3169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+</a:t>
              </a:r>
              <a:r>
                <a:rPr kumimoji="0" lang="en-US" sz="1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rPr>
                <a:t> EDTA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rot="5400000">
            <a:off x="2998338" y="2088452"/>
            <a:ext cx="46887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660900" y="4965700"/>
            <a:ext cx="4178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>
                <a:latin typeface="Arial"/>
                <a:cs typeface="Arial"/>
              </a:rPr>
              <a:t>Charge changing Substrate is added to a reaction tube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latin typeface="Arial"/>
                <a:cs typeface="Arial"/>
              </a:rPr>
              <a:t>Fresh untreated blood is added to the tube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latin typeface="Arial"/>
                <a:cs typeface="Arial"/>
              </a:rPr>
              <a:t>EDTA is added after some time desired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latin typeface="Arial"/>
                <a:cs typeface="Arial"/>
              </a:rPr>
              <a:t>A </a:t>
            </a:r>
            <a:r>
              <a:rPr lang="en-US" sz="1600" dirty="0" err="1" smtClean="0">
                <a:latin typeface="Arial"/>
                <a:cs typeface="Arial"/>
              </a:rPr>
              <a:t>polyacrylamide</a:t>
            </a:r>
            <a:r>
              <a:rPr lang="en-US" sz="1600" dirty="0" smtClean="0">
                <a:latin typeface="Arial"/>
                <a:cs typeface="Arial"/>
              </a:rPr>
              <a:t> gel is loaded with the tube contents </a:t>
            </a:r>
          </a:p>
          <a:p>
            <a:pPr marL="342900" indent="-342900">
              <a:buAutoNum type="arabicParenR"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Thrombin Assay Diagram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88964" y="2891903"/>
            <a:ext cx="2604134" cy="2865410"/>
            <a:chOff x="213313" y="3730457"/>
            <a:chExt cx="2604134" cy="2865410"/>
          </a:xfrm>
          <a:effectLst/>
        </p:grpSpPr>
        <p:grpSp>
          <p:nvGrpSpPr>
            <p:cNvPr id="3" name="Group 74"/>
            <p:cNvGrpSpPr/>
            <p:nvPr/>
          </p:nvGrpSpPr>
          <p:grpSpPr>
            <a:xfrm>
              <a:off x="213313" y="3730457"/>
              <a:ext cx="2604134" cy="2865410"/>
              <a:chOff x="4522595" y="3217402"/>
              <a:chExt cx="3369268" cy="3378199"/>
            </a:xfrm>
            <a:solidFill>
              <a:schemeClr val="accent5">
                <a:lumMod val="60000"/>
                <a:lumOff val="40000"/>
              </a:schemeClr>
            </a:solidFill>
            <a:effectLst/>
          </p:grpSpPr>
          <p:sp>
            <p:nvSpPr>
              <p:cNvPr id="7" name="Rectangle 6"/>
              <p:cNvSpPr/>
              <p:nvPr/>
            </p:nvSpPr>
            <p:spPr>
              <a:xfrm>
                <a:off x="4522595" y="3304280"/>
                <a:ext cx="3369268" cy="32913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03113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0271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57429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84587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11745" y="3304280"/>
                <a:ext cx="374758" cy="673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84587" y="3217402"/>
                <a:ext cx="374757" cy="527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3313" y="4679660"/>
              <a:ext cx="2604134" cy="2164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78313" y="2889220"/>
            <a:ext cx="301479" cy="4500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704825" y="2965593"/>
            <a:ext cx="234967" cy="226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Minus 41"/>
          <p:cNvSpPr/>
          <p:nvPr/>
        </p:nvSpPr>
        <p:spPr>
          <a:xfrm flipH="1">
            <a:off x="704828" y="5530687"/>
            <a:ext cx="234964" cy="226625"/>
          </a:xfrm>
          <a:prstGeom prst="mathMinus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114910" y="1447951"/>
            <a:ext cx="2997200" cy="28812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11720" y="1801382"/>
            <a:ext cx="2997200" cy="169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40410" y="1801382"/>
            <a:ext cx="1346200" cy="975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40410" y="1320240"/>
            <a:ext cx="1346200" cy="1471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14910" y="3501260"/>
            <a:ext cx="2997200" cy="339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4"/>
          <p:cNvGrpSpPr/>
          <p:nvPr/>
        </p:nvGrpSpPr>
        <p:grpSpPr>
          <a:xfrm>
            <a:off x="6411432" y="1646331"/>
            <a:ext cx="139700" cy="114300"/>
            <a:chOff x="5346700" y="4419600"/>
            <a:chExt cx="185420" cy="152400"/>
          </a:xfrm>
        </p:grpSpPr>
        <p:sp>
          <p:nvSpPr>
            <p:cNvPr id="53" name="Oval 52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55"/>
          <p:cNvGrpSpPr/>
          <p:nvPr/>
        </p:nvGrpSpPr>
        <p:grpSpPr>
          <a:xfrm>
            <a:off x="6739264" y="1760631"/>
            <a:ext cx="139700" cy="114300"/>
            <a:chOff x="5346700" y="4419600"/>
            <a:chExt cx="185420" cy="152400"/>
          </a:xfrm>
        </p:grpSpPr>
        <p:sp>
          <p:nvSpPr>
            <p:cNvPr id="57" name="Oval 56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61"/>
          <p:cNvGrpSpPr/>
          <p:nvPr/>
        </p:nvGrpSpPr>
        <p:grpSpPr>
          <a:xfrm>
            <a:off x="6132776" y="1760631"/>
            <a:ext cx="139700" cy="114300"/>
            <a:chOff x="5346700" y="4419600"/>
            <a:chExt cx="185420" cy="152400"/>
          </a:xfrm>
        </p:grpSpPr>
        <p:sp>
          <p:nvSpPr>
            <p:cNvPr id="63" name="Oval 62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70"/>
          <p:cNvGrpSpPr/>
          <p:nvPr/>
        </p:nvGrpSpPr>
        <p:grpSpPr>
          <a:xfrm>
            <a:off x="7107957" y="1818128"/>
            <a:ext cx="139700" cy="114300"/>
            <a:chOff x="5346700" y="4419600"/>
            <a:chExt cx="185420" cy="152400"/>
          </a:xfrm>
        </p:grpSpPr>
        <p:sp>
          <p:nvSpPr>
            <p:cNvPr id="72" name="Oval 71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73"/>
          <p:cNvGrpSpPr/>
          <p:nvPr/>
        </p:nvGrpSpPr>
        <p:grpSpPr>
          <a:xfrm>
            <a:off x="7051080" y="1503456"/>
            <a:ext cx="139700" cy="114300"/>
            <a:chOff x="5346700" y="4419600"/>
            <a:chExt cx="185420" cy="152400"/>
          </a:xfrm>
        </p:grpSpPr>
        <p:sp>
          <p:nvSpPr>
            <p:cNvPr id="75" name="Oval 74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76"/>
          <p:cNvGrpSpPr/>
          <p:nvPr/>
        </p:nvGrpSpPr>
        <p:grpSpPr>
          <a:xfrm>
            <a:off x="6333478" y="1846703"/>
            <a:ext cx="139700" cy="114300"/>
            <a:chOff x="5346700" y="4419600"/>
            <a:chExt cx="185420" cy="152400"/>
          </a:xfrm>
        </p:grpSpPr>
        <p:sp>
          <p:nvSpPr>
            <p:cNvPr id="78" name="Oval 77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79"/>
          <p:cNvGrpSpPr/>
          <p:nvPr/>
        </p:nvGrpSpPr>
        <p:grpSpPr>
          <a:xfrm>
            <a:off x="6814318" y="1503456"/>
            <a:ext cx="139700" cy="114300"/>
            <a:chOff x="5346700" y="4419600"/>
            <a:chExt cx="185420" cy="152400"/>
          </a:xfrm>
        </p:grpSpPr>
        <p:sp>
          <p:nvSpPr>
            <p:cNvPr id="81" name="Oval 80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6520821" y="1503456"/>
            <a:ext cx="139700" cy="114300"/>
            <a:chOff x="5346700" y="4419600"/>
            <a:chExt cx="185420" cy="152400"/>
          </a:xfrm>
        </p:grpSpPr>
        <p:sp>
          <p:nvSpPr>
            <p:cNvPr id="84" name="Oval 83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85"/>
          <p:cNvGrpSpPr/>
          <p:nvPr/>
        </p:nvGrpSpPr>
        <p:grpSpPr>
          <a:xfrm>
            <a:off x="5989783" y="1560606"/>
            <a:ext cx="139700" cy="114300"/>
            <a:chOff x="5346700" y="4419600"/>
            <a:chExt cx="185420" cy="152400"/>
          </a:xfrm>
        </p:grpSpPr>
        <p:sp>
          <p:nvSpPr>
            <p:cNvPr id="87" name="Oval 86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8"/>
          <p:cNvGrpSpPr/>
          <p:nvPr/>
        </p:nvGrpSpPr>
        <p:grpSpPr>
          <a:xfrm>
            <a:off x="6257411" y="1503456"/>
            <a:ext cx="139700" cy="114300"/>
            <a:chOff x="5346700" y="4419600"/>
            <a:chExt cx="185420" cy="152400"/>
          </a:xfrm>
        </p:grpSpPr>
        <p:sp>
          <p:nvSpPr>
            <p:cNvPr id="90" name="Oval 89"/>
            <p:cNvSpPr/>
            <p:nvPr/>
          </p:nvSpPr>
          <p:spPr>
            <a:xfrm>
              <a:off x="5346700" y="4419600"/>
              <a:ext cx="185420" cy="152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394960" y="4457700"/>
              <a:ext cx="91440" cy="76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95373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98"/>
          <p:cNvGrpSpPr/>
          <p:nvPr/>
        </p:nvGrpSpPr>
        <p:grpSpPr>
          <a:xfrm>
            <a:off x="6982279" y="1650202"/>
            <a:ext cx="210321" cy="128925"/>
            <a:chOff x="5687324" y="1022811"/>
            <a:chExt cx="1211431" cy="592834"/>
          </a:xfrm>
        </p:grpSpPr>
        <p:sp>
          <p:nvSpPr>
            <p:cNvPr id="100" name="Minus 99"/>
            <p:cNvSpPr/>
            <p:nvPr/>
          </p:nvSpPr>
          <p:spPr>
            <a:xfrm flipH="1">
              <a:off x="5918203" y="132046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Curved Connector 100"/>
            <p:cNvCxnSpPr/>
            <p:nvPr/>
          </p:nvCxnSpPr>
          <p:spPr>
            <a:xfrm flipV="1">
              <a:off x="5687324" y="1249574"/>
              <a:ext cx="1126226" cy="249270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Minus 101"/>
            <p:cNvSpPr/>
            <p:nvPr/>
          </p:nvSpPr>
          <p:spPr>
            <a:xfrm flipH="1">
              <a:off x="6088613" y="1498844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us 102"/>
            <p:cNvSpPr/>
            <p:nvPr/>
          </p:nvSpPr>
          <p:spPr>
            <a:xfrm>
              <a:off x="6444293" y="1022811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" name="Minus 103"/>
            <p:cNvSpPr/>
            <p:nvPr/>
          </p:nvSpPr>
          <p:spPr>
            <a:xfrm flipH="1">
              <a:off x="6728345" y="119117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Pie 109"/>
          <p:cNvSpPr/>
          <p:nvPr/>
        </p:nvSpPr>
        <p:spPr>
          <a:xfrm rot="12876564" flipH="1" flipV="1">
            <a:off x="6139040" y="1544628"/>
            <a:ext cx="102099" cy="89106"/>
          </a:xfrm>
          <a:prstGeom prst="pie">
            <a:avLst>
              <a:gd name="adj1" fmla="val 20006193"/>
              <a:gd name="adj2" fmla="val 16200000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Pie 111"/>
          <p:cNvSpPr/>
          <p:nvPr/>
        </p:nvSpPr>
        <p:spPr>
          <a:xfrm rot="12876564" flipH="1" flipV="1">
            <a:off x="6883151" y="1653822"/>
            <a:ext cx="114915" cy="100348"/>
          </a:xfrm>
          <a:prstGeom prst="pie">
            <a:avLst>
              <a:gd name="adj1" fmla="val 20006193"/>
              <a:gd name="adj2" fmla="val 16200000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Pie 112"/>
          <p:cNvSpPr/>
          <p:nvPr/>
        </p:nvSpPr>
        <p:spPr>
          <a:xfrm rot="12101781" flipH="1" flipV="1">
            <a:off x="6390694" y="1512934"/>
            <a:ext cx="102099" cy="89106"/>
          </a:xfrm>
          <a:prstGeom prst="pie">
            <a:avLst>
              <a:gd name="adj1" fmla="val 20006193"/>
              <a:gd name="adj2" fmla="val 16200000"/>
            </a:avLst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Merge 116"/>
          <p:cNvSpPr/>
          <p:nvPr/>
        </p:nvSpPr>
        <p:spPr>
          <a:xfrm rot="12873770" flipV="1">
            <a:off x="6060370" y="1466944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Merge 117"/>
          <p:cNvSpPr/>
          <p:nvPr/>
        </p:nvSpPr>
        <p:spPr>
          <a:xfrm rot="12873770" flipV="1">
            <a:off x="6988682" y="1466944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Merge 118"/>
          <p:cNvSpPr/>
          <p:nvPr/>
        </p:nvSpPr>
        <p:spPr>
          <a:xfrm rot="12873770" flipV="1">
            <a:off x="6959419" y="1636591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Merge 119"/>
          <p:cNvSpPr/>
          <p:nvPr/>
        </p:nvSpPr>
        <p:spPr>
          <a:xfrm rot="12873770" flipV="1">
            <a:off x="6458424" y="1481057"/>
            <a:ext cx="45719" cy="73024"/>
          </a:xfrm>
          <a:prstGeom prst="flowChartMerge">
            <a:avLst/>
          </a:prstGeom>
          <a:solidFill>
            <a:srgbClr val="93CDDD"/>
          </a:solidFill>
          <a:ln w="12700" cap="flat" cmpd="sng" algn="ctr">
            <a:solidFill>
              <a:srgbClr val="21596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2990139" y="1447951"/>
            <a:ext cx="2353371" cy="1517642"/>
          </a:xfrm>
          <a:prstGeom prst="line">
            <a:avLst/>
          </a:prstGeom>
          <a:ln>
            <a:solidFill>
              <a:srgbClr val="7F7F7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990139" y="3537126"/>
            <a:ext cx="2353371" cy="792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Plus 85"/>
          <p:cNvSpPr/>
          <p:nvPr/>
        </p:nvSpPr>
        <p:spPr>
          <a:xfrm>
            <a:off x="4378311" y="1447952"/>
            <a:ext cx="560428" cy="649840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Minus 88"/>
          <p:cNvSpPr/>
          <p:nvPr/>
        </p:nvSpPr>
        <p:spPr>
          <a:xfrm flipH="1">
            <a:off x="4435607" y="3537126"/>
            <a:ext cx="503132" cy="424119"/>
          </a:xfrm>
          <a:prstGeom prst="mathMinus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6087755" y="1583482"/>
            <a:ext cx="360037" cy="160012"/>
            <a:chOff x="6215188" y="1469048"/>
            <a:chExt cx="360037" cy="160012"/>
          </a:xfrm>
        </p:grpSpPr>
        <p:grpSp>
          <p:nvGrpSpPr>
            <p:cNvPr id="29" name="Group 145"/>
            <p:cNvGrpSpPr/>
            <p:nvPr/>
          </p:nvGrpSpPr>
          <p:grpSpPr>
            <a:xfrm>
              <a:off x="6215188" y="1469048"/>
              <a:ext cx="360037" cy="142875"/>
              <a:chOff x="5041900" y="88900"/>
              <a:chExt cx="2144617" cy="973784"/>
            </a:xfrm>
          </p:grpSpPr>
          <p:cxnSp>
            <p:nvCxnSpPr>
              <p:cNvPr id="94" name="Curved Connector 93"/>
              <p:cNvCxnSpPr/>
              <p:nvPr/>
            </p:nvCxnSpPr>
            <p:spPr>
              <a:xfrm flipV="1">
                <a:off x="5041900" y="406400"/>
                <a:ext cx="2144617" cy="656284"/>
              </a:xfrm>
              <a:prstGeom prst="curvedConnector3">
                <a:avLst>
                  <a:gd name="adj1" fmla="val 54145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Plus 94"/>
              <p:cNvSpPr/>
              <p:nvPr/>
            </p:nvSpPr>
            <p:spPr>
              <a:xfrm>
                <a:off x="5768444" y="637609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Minus 95"/>
              <p:cNvSpPr/>
              <p:nvPr/>
            </p:nvSpPr>
            <p:spPr>
              <a:xfrm flipH="1">
                <a:off x="5408504" y="864372"/>
                <a:ext cx="170410" cy="116801"/>
              </a:xfrm>
              <a:prstGeom prst="mathMinus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838949" y="8890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8" name="Straight Connector 97"/>
              <p:cNvCxnSpPr>
                <a:stCxn id="97" idx="4"/>
              </p:cNvCxnSpPr>
              <p:nvPr/>
            </p:nvCxnSpPr>
            <p:spPr>
              <a:xfrm rot="5400000">
                <a:off x="6855558" y="341095"/>
                <a:ext cx="131404" cy="794"/>
              </a:xfrm>
              <a:prstGeom prst="line">
                <a:avLst/>
              </a:prstGeom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Minus 92"/>
            <p:cNvSpPr/>
            <p:nvPr/>
          </p:nvSpPr>
          <p:spPr>
            <a:xfrm flipH="1">
              <a:off x="6322856" y="1611923"/>
              <a:ext cx="28608" cy="17137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98"/>
          <p:cNvGrpSpPr/>
          <p:nvPr/>
        </p:nvGrpSpPr>
        <p:grpSpPr>
          <a:xfrm>
            <a:off x="6590973" y="1649934"/>
            <a:ext cx="210321" cy="128925"/>
            <a:chOff x="5687324" y="1022811"/>
            <a:chExt cx="1211431" cy="592834"/>
          </a:xfrm>
        </p:grpSpPr>
        <p:sp>
          <p:nvSpPr>
            <p:cNvPr id="111" name="Minus 110"/>
            <p:cNvSpPr/>
            <p:nvPr/>
          </p:nvSpPr>
          <p:spPr>
            <a:xfrm flipH="1">
              <a:off x="5918203" y="132046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Curved Connector 113"/>
            <p:cNvCxnSpPr/>
            <p:nvPr/>
          </p:nvCxnSpPr>
          <p:spPr>
            <a:xfrm flipV="1">
              <a:off x="5687324" y="1249574"/>
              <a:ext cx="1126226" cy="249270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Minus 114"/>
            <p:cNvSpPr/>
            <p:nvPr/>
          </p:nvSpPr>
          <p:spPr>
            <a:xfrm flipH="1">
              <a:off x="6088613" y="1498844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lus 115"/>
            <p:cNvSpPr/>
            <p:nvPr/>
          </p:nvSpPr>
          <p:spPr>
            <a:xfrm>
              <a:off x="6444293" y="1022811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" name="Minus 120"/>
            <p:cNvSpPr/>
            <p:nvPr/>
          </p:nvSpPr>
          <p:spPr>
            <a:xfrm flipH="1">
              <a:off x="6728345" y="1191173"/>
              <a:ext cx="170410" cy="116801"/>
            </a:xfrm>
            <a:prstGeom prst="mathMinus">
              <a:avLst/>
            </a:prstGeom>
            <a:solidFill>
              <a:srgbClr val="FF0000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5932195" y="2649661"/>
            <a:ext cx="1387757" cy="427225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04"/>
          <p:cNvGrpSpPr/>
          <p:nvPr/>
        </p:nvGrpSpPr>
        <p:grpSpPr>
          <a:xfrm>
            <a:off x="6067153" y="2889220"/>
            <a:ext cx="156878" cy="109148"/>
            <a:chOff x="7153266" y="462680"/>
            <a:chExt cx="952624" cy="712531"/>
          </a:xfrm>
        </p:grpSpPr>
        <p:cxnSp>
          <p:nvCxnSpPr>
            <p:cNvPr id="145" name="Curved Connector 14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lus 14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roup 104"/>
          <p:cNvGrpSpPr/>
          <p:nvPr/>
        </p:nvGrpSpPr>
        <p:grpSpPr>
          <a:xfrm>
            <a:off x="6512534" y="2863274"/>
            <a:ext cx="156878" cy="109148"/>
            <a:chOff x="7153266" y="462680"/>
            <a:chExt cx="952624" cy="712531"/>
          </a:xfrm>
        </p:grpSpPr>
        <p:cxnSp>
          <p:nvCxnSpPr>
            <p:cNvPr id="130" name="Curved Connector 129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lus 132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104"/>
          <p:cNvGrpSpPr/>
          <p:nvPr/>
        </p:nvGrpSpPr>
        <p:grpSpPr>
          <a:xfrm>
            <a:off x="6763186" y="2717102"/>
            <a:ext cx="156878" cy="109148"/>
            <a:chOff x="7153266" y="462680"/>
            <a:chExt cx="952624" cy="712531"/>
          </a:xfrm>
        </p:grpSpPr>
        <p:cxnSp>
          <p:nvCxnSpPr>
            <p:cNvPr id="106" name="Curved Connector 105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Plus 108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" name="Group 104"/>
          <p:cNvGrpSpPr/>
          <p:nvPr/>
        </p:nvGrpSpPr>
        <p:grpSpPr>
          <a:xfrm>
            <a:off x="6970426" y="2922522"/>
            <a:ext cx="156878" cy="109148"/>
            <a:chOff x="7153266" y="462680"/>
            <a:chExt cx="952624" cy="712531"/>
          </a:xfrm>
        </p:grpSpPr>
        <p:cxnSp>
          <p:nvCxnSpPr>
            <p:cNvPr id="125" name="Curved Connector 124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Plus 127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" name="Group 104"/>
          <p:cNvGrpSpPr/>
          <p:nvPr/>
        </p:nvGrpSpPr>
        <p:grpSpPr>
          <a:xfrm>
            <a:off x="6318672" y="2717102"/>
            <a:ext cx="156878" cy="109148"/>
            <a:chOff x="7153266" y="462680"/>
            <a:chExt cx="952624" cy="712531"/>
          </a:xfrm>
        </p:grpSpPr>
        <p:cxnSp>
          <p:nvCxnSpPr>
            <p:cNvPr id="156" name="Curved Connector 155"/>
            <p:cNvCxnSpPr/>
            <p:nvPr/>
          </p:nvCxnSpPr>
          <p:spPr>
            <a:xfrm flipV="1">
              <a:off x="7270750" y="749511"/>
              <a:ext cx="835140" cy="303339"/>
            </a:xfrm>
            <a:prstGeom prst="curvedConnector3">
              <a:avLst>
                <a:gd name="adj1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7863641" y="462680"/>
              <a:ext cx="165415" cy="186890"/>
            </a:xfrm>
            <a:prstGeom prst="ellipse">
              <a:avLst/>
            </a:prstGeom>
            <a:solidFill>
              <a:srgbClr val="71C93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>
              <a:off x="7881044" y="714875"/>
              <a:ext cx="131404" cy="79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Plus 158"/>
            <p:cNvSpPr/>
            <p:nvPr/>
          </p:nvSpPr>
          <p:spPr>
            <a:xfrm>
              <a:off x="7153266" y="948448"/>
              <a:ext cx="234967" cy="226763"/>
            </a:xfrm>
            <a:prstGeom prst="mathPlus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1" name="Up Arrow 160"/>
          <p:cNvSpPr/>
          <p:nvPr/>
        </p:nvSpPr>
        <p:spPr>
          <a:xfrm>
            <a:off x="6546900" y="1818128"/>
            <a:ext cx="158347" cy="338320"/>
          </a:xfrm>
          <a:prstGeom prst="up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Up Arrow 161"/>
          <p:cNvSpPr/>
          <p:nvPr/>
        </p:nvSpPr>
        <p:spPr>
          <a:xfrm rot="10800000">
            <a:off x="6540953" y="2422720"/>
            <a:ext cx="158347" cy="338320"/>
          </a:xfrm>
          <a:prstGeom prst="up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flipV="1">
            <a:off x="2990139" y="3415624"/>
            <a:ext cx="289653" cy="303981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flipV="1">
            <a:off x="2582694" y="3445885"/>
            <a:ext cx="289653" cy="184821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flipV="1">
            <a:off x="2175249" y="3476375"/>
            <a:ext cx="289653" cy="121502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flipV="1">
            <a:off x="1767805" y="3501260"/>
            <a:ext cx="289653" cy="60751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988964" y="6070600"/>
            <a:ext cx="2604134" cy="12700"/>
          </a:xfrm>
          <a:prstGeom prst="straightConnector1">
            <a:avLst/>
          </a:prstGeom>
          <a:ln w="76200" cap="flat" cmpd="sng" algn="ctr">
            <a:gradFill flip="none" rotWithShape="1">
              <a:gsLst>
                <a:gs pos="100000">
                  <a:schemeClr val="tx1"/>
                </a:gs>
                <a:gs pos="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itle 1"/>
          <p:cNvSpPr txBox="1">
            <a:spLocks/>
          </p:cNvSpPr>
          <p:nvPr/>
        </p:nvSpPr>
        <p:spPr>
          <a:xfrm>
            <a:off x="1058880" y="6070600"/>
            <a:ext cx="2232738" cy="754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Increase Activity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/>
                <a:ea typeface="+mj-ea"/>
                <a:cs typeface="Arial"/>
              </a:rPr>
              <a:t>Increase Reaction Time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593098" y="828768"/>
            <a:ext cx="2232738" cy="754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ANODE</a:t>
            </a:r>
          </a:p>
        </p:txBody>
      </p:sp>
      <p:sp>
        <p:nvSpPr>
          <p:cNvPr id="173" name="Title 1"/>
          <p:cNvSpPr txBox="1">
            <a:spLocks/>
          </p:cNvSpPr>
          <p:nvPr/>
        </p:nvSpPr>
        <p:spPr>
          <a:xfrm>
            <a:off x="3593098" y="3719605"/>
            <a:ext cx="2232738" cy="754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CATHODE</a:t>
            </a:r>
          </a:p>
        </p:txBody>
      </p:sp>
      <p:sp>
        <p:nvSpPr>
          <p:cNvPr id="1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Thrombin Assay Diagram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260425" y="4680094"/>
            <a:ext cx="4765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latin typeface="Arial"/>
                <a:cs typeface="Arial"/>
              </a:rPr>
              <a:t>5) Electric field is applied to the gel </a:t>
            </a:r>
            <a:endParaRPr lang="en-US" sz="1600" dirty="0" smtClean="0">
              <a:latin typeface="Arial"/>
              <a:cs typeface="Arial"/>
              <a:sym typeface="Wingdings"/>
            </a:endParaRPr>
          </a:p>
          <a:p>
            <a:pPr marL="342900" indent="-342900"/>
            <a:r>
              <a:rPr lang="en-US" sz="1600" dirty="0" smtClean="0">
                <a:latin typeface="Arial"/>
                <a:cs typeface="Arial"/>
                <a:sym typeface="Wingdings"/>
              </a:rPr>
              <a:t>6) </a:t>
            </a:r>
            <a:r>
              <a:rPr lang="en-US" sz="1600" b="1" i="1" dirty="0" smtClean="0">
                <a:solidFill>
                  <a:srgbClr val="71C931"/>
                </a:solidFill>
                <a:latin typeface="Arial"/>
                <a:cs typeface="Arial"/>
                <a:sym typeface="Wingdings"/>
              </a:rPr>
              <a:t>Positive charged labeled substrate products travel to the cathode</a:t>
            </a:r>
            <a:r>
              <a:rPr lang="en-US" sz="1600" dirty="0" smtClean="0">
                <a:latin typeface="Arial"/>
                <a:cs typeface="Arial"/>
                <a:sym typeface="Wingdings"/>
              </a:rPr>
              <a:t>, everything else is negatively charged and travel to the anode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175249" y="2889220"/>
            <a:ext cx="289653" cy="447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767805" y="2863274"/>
            <a:ext cx="289653" cy="447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360360" y="2853212"/>
            <a:ext cx="289653" cy="447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92154" y="2903840"/>
            <a:ext cx="2604134" cy="2791719"/>
            <a:chOff x="213313" y="3804147"/>
            <a:chExt cx="2604134" cy="2791719"/>
          </a:xfrm>
          <a:effectLst/>
        </p:grpSpPr>
        <p:grpSp>
          <p:nvGrpSpPr>
            <p:cNvPr id="3" name="Group 74"/>
            <p:cNvGrpSpPr/>
            <p:nvPr/>
          </p:nvGrpSpPr>
          <p:grpSpPr>
            <a:xfrm>
              <a:off x="213313" y="3804147"/>
              <a:ext cx="2604134" cy="2791719"/>
              <a:chOff x="4522595" y="3304280"/>
              <a:chExt cx="3369268" cy="3291321"/>
            </a:xfrm>
            <a:solidFill>
              <a:schemeClr val="accent5">
                <a:lumMod val="60000"/>
                <a:lumOff val="40000"/>
              </a:schemeClr>
            </a:solidFill>
            <a:effectLst/>
          </p:grpSpPr>
          <p:sp>
            <p:nvSpPr>
              <p:cNvPr id="7" name="Rectangle 6"/>
              <p:cNvSpPr/>
              <p:nvPr/>
            </p:nvSpPr>
            <p:spPr>
              <a:xfrm>
                <a:off x="4522595" y="3304280"/>
                <a:ext cx="3369268" cy="32913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03113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0271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57429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84587" y="3304280"/>
                <a:ext cx="374758" cy="67381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11745" y="3304280"/>
                <a:ext cx="374758" cy="673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3313" y="4679660"/>
              <a:ext cx="2604134" cy="2164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Plus 34"/>
          <p:cNvSpPr/>
          <p:nvPr/>
        </p:nvSpPr>
        <p:spPr>
          <a:xfrm>
            <a:off x="708015" y="2903840"/>
            <a:ext cx="234967" cy="226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Minus 41"/>
          <p:cNvSpPr/>
          <p:nvPr/>
        </p:nvSpPr>
        <p:spPr>
          <a:xfrm flipH="1">
            <a:off x="708018" y="5468934"/>
            <a:ext cx="234964" cy="226625"/>
          </a:xfrm>
          <a:prstGeom prst="mathMinus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118100" y="1386198"/>
            <a:ext cx="2997200" cy="28812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14910" y="1739629"/>
            <a:ext cx="2997200" cy="169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43600" y="1739629"/>
            <a:ext cx="1346200" cy="975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18100" y="3439507"/>
            <a:ext cx="2997200" cy="339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2993329" y="1386198"/>
            <a:ext cx="2353371" cy="1517642"/>
          </a:xfrm>
          <a:prstGeom prst="line">
            <a:avLst/>
          </a:prstGeom>
          <a:ln>
            <a:solidFill>
              <a:srgbClr val="7F7F7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993329" y="3475373"/>
            <a:ext cx="2353371" cy="792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Plus 85"/>
          <p:cNvSpPr/>
          <p:nvPr/>
        </p:nvSpPr>
        <p:spPr>
          <a:xfrm>
            <a:off x="4438798" y="1386198"/>
            <a:ext cx="503131" cy="500057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Minus 88"/>
          <p:cNvSpPr/>
          <p:nvPr/>
        </p:nvSpPr>
        <p:spPr>
          <a:xfrm flipH="1">
            <a:off x="4438797" y="3475373"/>
            <a:ext cx="503132" cy="424119"/>
          </a:xfrm>
          <a:prstGeom prst="mathMinus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938829" y="3411516"/>
            <a:ext cx="1387757" cy="427225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6087356" y="3439507"/>
            <a:ext cx="1060151" cy="314568"/>
            <a:chOff x="6070343" y="2159796"/>
            <a:chExt cx="1060151" cy="314568"/>
          </a:xfrm>
        </p:grpSpPr>
        <p:grpSp>
          <p:nvGrpSpPr>
            <p:cNvPr id="29" name="Group 104"/>
            <p:cNvGrpSpPr/>
            <p:nvPr/>
          </p:nvGrpSpPr>
          <p:grpSpPr>
            <a:xfrm>
              <a:off x="6070343" y="2331914"/>
              <a:ext cx="156878" cy="109148"/>
              <a:chOff x="7153266" y="462680"/>
              <a:chExt cx="952624" cy="712531"/>
            </a:xfrm>
          </p:grpSpPr>
          <p:cxnSp>
            <p:nvCxnSpPr>
              <p:cNvPr id="145" name="Curved Connector 144"/>
              <p:cNvCxnSpPr/>
              <p:nvPr/>
            </p:nvCxnSpPr>
            <p:spPr>
              <a:xfrm flipV="1">
                <a:off x="7270750" y="749511"/>
                <a:ext cx="835140" cy="303339"/>
              </a:xfrm>
              <a:prstGeom prst="curved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7863641" y="46268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5400000">
                <a:off x="7881044" y="714875"/>
                <a:ext cx="131404" cy="79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Plus 147"/>
              <p:cNvSpPr/>
              <p:nvPr/>
            </p:nvSpPr>
            <p:spPr>
              <a:xfrm>
                <a:off x="7153266" y="948448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" name="Group 104"/>
            <p:cNvGrpSpPr/>
            <p:nvPr/>
          </p:nvGrpSpPr>
          <p:grpSpPr>
            <a:xfrm>
              <a:off x="6515724" y="2305968"/>
              <a:ext cx="156878" cy="109148"/>
              <a:chOff x="7153266" y="462680"/>
              <a:chExt cx="952624" cy="712531"/>
            </a:xfrm>
          </p:grpSpPr>
          <p:cxnSp>
            <p:nvCxnSpPr>
              <p:cNvPr id="130" name="Curved Connector 129"/>
              <p:cNvCxnSpPr/>
              <p:nvPr/>
            </p:nvCxnSpPr>
            <p:spPr>
              <a:xfrm flipV="1">
                <a:off x="7270750" y="749511"/>
                <a:ext cx="835140" cy="303339"/>
              </a:xfrm>
              <a:prstGeom prst="curved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7863641" y="46268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rot="5400000">
                <a:off x="7881044" y="714875"/>
                <a:ext cx="131404" cy="79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Plus 132"/>
              <p:cNvSpPr/>
              <p:nvPr/>
            </p:nvSpPr>
            <p:spPr>
              <a:xfrm>
                <a:off x="7153266" y="948448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104"/>
            <p:cNvGrpSpPr/>
            <p:nvPr/>
          </p:nvGrpSpPr>
          <p:grpSpPr>
            <a:xfrm>
              <a:off x="6766376" y="2159796"/>
              <a:ext cx="156878" cy="109148"/>
              <a:chOff x="7153266" y="462680"/>
              <a:chExt cx="952624" cy="712531"/>
            </a:xfrm>
          </p:grpSpPr>
          <p:cxnSp>
            <p:nvCxnSpPr>
              <p:cNvPr id="106" name="Curved Connector 105"/>
              <p:cNvCxnSpPr/>
              <p:nvPr/>
            </p:nvCxnSpPr>
            <p:spPr>
              <a:xfrm flipV="1">
                <a:off x="7270750" y="749511"/>
                <a:ext cx="835140" cy="303339"/>
              </a:xfrm>
              <a:prstGeom prst="curved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7863641" y="46268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>
                <a:off x="7881044" y="714875"/>
                <a:ext cx="131404" cy="79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Plus 108"/>
              <p:cNvSpPr/>
              <p:nvPr/>
            </p:nvSpPr>
            <p:spPr>
              <a:xfrm>
                <a:off x="7153266" y="948448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" name="Group 104"/>
            <p:cNvGrpSpPr/>
            <p:nvPr/>
          </p:nvGrpSpPr>
          <p:grpSpPr>
            <a:xfrm>
              <a:off x="6973616" y="2365216"/>
              <a:ext cx="156878" cy="109148"/>
              <a:chOff x="7153266" y="462680"/>
              <a:chExt cx="952624" cy="712531"/>
            </a:xfrm>
          </p:grpSpPr>
          <p:cxnSp>
            <p:nvCxnSpPr>
              <p:cNvPr id="125" name="Curved Connector 124"/>
              <p:cNvCxnSpPr/>
              <p:nvPr/>
            </p:nvCxnSpPr>
            <p:spPr>
              <a:xfrm flipV="1">
                <a:off x="7270750" y="749511"/>
                <a:ext cx="835140" cy="303339"/>
              </a:xfrm>
              <a:prstGeom prst="curved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7863641" y="46268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5400000">
                <a:off x="7881044" y="714875"/>
                <a:ext cx="131404" cy="79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Plus 127"/>
              <p:cNvSpPr/>
              <p:nvPr/>
            </p:nvSpPr>
            <p:spPr>
              <a:xfrm>
                <a:off x="7153266" y="948448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4" name="Group 104"/>
            <p:cNvGrpSpPr/>
            <p:nvPr/>
          </p:nvGrpSpPr>
          <p:grpSpPr>
            <a:xfrm>
              <a:off x="6321862" y="2159796"/>
              <a:ext cx="156878" cy="109148"/>
              <a:chOff x="7153266" y="462680"/>
              <a:chExt cx="952624" cy="712531"/>
            </a:xfrm>
          </p:grpSpPr>
          <p:cxnSp>
            <p:nvCxnSpPr>
              <p:cNvPr id="156" name="Curved Connector 155"/>
              <p:cNvCxnSpPr/>
              <p:nvPr/>
            </p:nvCxnSpPr>
            <p:spPr>
              <a:xfrm flipV="1">
                <a:off x="7270750" y="749511"/>
                <a:ext cx="835140" cy="303339"/>
              </a:xfrm>
              <a:prstGeom prst="curvedConnector3">
                <a:avLst>
                  <a:gd name="adj1" fmla="val 50000"/>
                </a:avLst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Oval 156"/>
              <p:cNvSpPr/>
              <p:nvPr/>
            </p:nvSpPr>
            <p:spPr>
              <a:xfrm>
                <a:off x="7863641" y="462680"/>
                <a:ext cx="165415" cy="186890"/>
              </a:xfrm>
              <a:prstGeom prst="ellipse">
                <a:avLst/>
              </a:prstGeom>
              <a:solidFill>
                <a:srgbClr val="71C9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rot="5400000">
                <a:off x="7881044" y="714875"/>
                <a:ext cx="131404" cy="79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Plus 158"/>
              <p:cNvSpPr/>
              <p:nvPr/>
            </p:nvSpPr>
            <p:spPr>
              <a:xfrm>
                <a:off x="7153266" y="948448"/>
                <a:ext cx="234967" cy="226763"/>
              </a:xfrm>
              <a:prstGeom prst="mathPlus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3" name="Oval 162"/>
          <p:cNvSpPr/>
          <p:nvPr/>
        </p:nvSpPr>
        <p:spPr>
          <a:xfrm flipV="1">
            <a:off x="2993329" y="3747501"/>
            <a:ext cx="289653" cy="303981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flipV="1">
            <a:off x="2585884" y="3807081"/>
            <a:ext cx="289653" cy="184821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flipV="1">
            <a:off x="2205474" y="3838741"/>
            <a:ext cx="289653" cy="121502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flipV="1">
            <a:off x="1770994" y="3869116"/>
            <a:ext cx="289653" cy="60751"/>
          </a:xfrm>
          <a:prstGeom prst="ellipse">
            <a:avLst/>
          </a:prstGeom>
          <a:solidFill>
            <a:srgbClr val="71C931">
              <a:alpha val="88000"/>
            </a:srgb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992154" y="6223253"/>
            <a:ext cx="2604134" cy="12700"/>
          </a:xfrm>
          <a:prstGeom prst="straightConnector1">
            <a:avLst/>
          </a:prstGeom>
          <a:ln w="76200" cap="flat" cmpd="sng" algn="ctr">
            <a:gradFill flip="none" rotWithShape="1">
              <a:gsLst>
                <a:gs pos="100000">
                  <a:schemeClr val="tx1"/>
                </a:gs>
                <a:gs pos="0">
                  <a:srgbClr val="FFFFFF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itle 1"/>
          <p:cNvSpPr txBox="1">
            <a:spLocks/>
          </p:cNvSpPr>
          <p:nvPr/>
        </p:nvSpPr>
        <p:spPr>
          <a:xfrm>
            <a:off x="1351723" y="6235953"/>
            <a:ext cx="2232738" cy="754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Increase Activity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/>
                <a:ea typeface="+mj-ea"/>
                <a:cs typeface="Arial"/>
              </a:rPr>
              <a:t>Increase Reaction Time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3596288" y="3671114"/>
            <a:ext cx="3020412" cy="41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}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Focusing Gel </a:t>
            </a: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5114910" y="2903840"/>
            <a:ext cx="3020412" cy="41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Focused Product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Thrombin Assay Diagram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00255" y="4680094"/>
            <a:ext cx="4765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latin typeface="Arial"/>
                <a:cs typeface="Arial"/>
              </a:rPr>
              <a:t>8) After some time the labeled positively charged products get focused in the focusing gel</a:t>
            </a:r>
          </a:p>
          <a:p>
            <a:pPr marL="342900" indent="-342900"/>
            <a:r>
              <a:rPr lang="en-US" sz="1600" dirty="0" smtClean="0">
                <a:latin typeface="Arial"/>
                <a:cs typeface="Arial"/>
              </a:rPr>
              <a:t>9) The gel is scanned in a STORM scanner, and the image is then analyzed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Sample Results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25401</TotalTime>
  <Words>2530</Words>
  <Application>Microsoft Macintosh PowerPoint</Application>
  <PresentationFormat>On-screen Show (4:3)</PresentationFormat>
  <Paragraphs>541</Paragraphs>
  <Slides>38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Thrombin Assay</vt:lpstr>
      <vt:lpstr>Thrombin Substrate</vt:lpstr>
      <vt:lpstr>Thrombin Assay</vt:lpstr>
      <vt:lpstr>Slide 4</vt:lpstr>
      <vt:lpstr>Slide 5</vt:lpstr>
      <vt:lpstr>Thrombin Assay Diagram</vt:lpstr>
      <vt:lpstr>Thrombin Assay Diagram</vt:lpstr>
      <vt:lpstr>Thrombin Assay Diagram</vt:lpstr>
      <vt:lpstr>Sample Results</vt:lpstr>
      <vt:lpstr>Slide 10</vt:lpstr>
      <vt:lpstr>Slide 11</vt:lpstr>
      <vt:lpstr>Slide 12</vt:lpstr>
      <vt:lpstr>Slide 13</vt:lpstr>
      <vt:lpstr>Slide 14</vt:lpstr>
      <vt:lpstr>Bacterial Proteases</vt:lpstr>
      <vt:lpstr>OmpT</vt:lpstr>
      <vt:lpstr>OmpT Structure</vt:lpstr>
      <vt:lpstr>OmpT Structure</vt:lpstr>
      <vt:lpstr>OmpT Substrate Design </vt:lpstr>
      <vt:lpstr>OmpT Substrate Design </vt:lpstr>
      <vt:lpstr>OmpT Substrate Design</vt:lpstr>
      <vt:lpstr>OmpT Substrate Design </vt:lpstr>
      <vt:lpstr>OmpT Substrate Design </vt:lpstr>
      <vt:lpstr>OmpT Assay </vt:lpstr>
      <vt:lpstr>Pla</vt:lpstr>
      <vt:lpstr>Pla Substrate Design</vt:lpstr>
      <vt:lpstr>Point of Care (POC) Device Hand Held Device</vt:lpstr>
      <vt:lpstr>POC Device Sketch</vt:lpstr>
      <vt:lpstr>POC Device Sketch</vt:lpstr>
      <vt:lpstr>POC Device Sketch</vt:lpstr>
      <vt:lpstr>POC Device Sketch</vt:lpstr>
      <vt:lpstr>CATHEPSIN-S </vt:lpstr>
      <vt:lpstr>CATHEPSIN-S</vt:lpstr>
      <vt:lpstr>CATHEPSIN-S</vt:lpstr>
      <vt:lpstr>CATHEPSIN-S</vt:lpstr>
      <vt:lpstr>CATHEPSIN-S</vt:lpstr>
      <vt:lpstr>CATHEPSIN-S</vt:lpstr>
      <vt:lpstr>CATHEPSIN-S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Ac-NDDNleTPR-GSAGAGAG-NH2 </dc:title>
  <dc:creator>Augusta Modestino</dc:creator>
  <cp:lastModifiedBy>Augusta Modestino</cp:lastModifiedBy>
  <cp:revision>40</cp:revision>
  <dcterms:created xsi:type="dcterms:W3CDTF">2011-12-12T21:49:12Z</dcterms:created>
  <dcterms:modified xsi:type="dcterms:W3CDTF">2011-12-22T18:26:19Z</dcterms:modified>
</cp:coreProperties>
</file>